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9"/>
  </p:notesMasterIdLst>
  <p:sldIdLst>
    <p:sldId id="257" r:id="rId2"/>
    <p:sldId id="277" r:id="rId3"/>
    <p:sldId id="259" r:id="rId4"/>
    <p:sldId id="261" r:id="rId5"/>
    <p:sldId id="276" r:id="rId6"/>
    <p:sldId id="270" r:id="rId7"/>
    <p:sldId id="278" r:id="rId8"/>
    <p:sldId id="294" r:id="rId9"/>
    <p:sldId id="272" r:id="rId10"/>
    <p:sldId id="288" r:id="rId11"/>
    <p:sldId id="290" r:id="rId12"/>
    <p:sldId id="293" r:id="rId13"/>
    <p:sldId id="291" r:id="rId14"/>
    <p:sldId id="292" r:id="rId15"/>
    <p:sldId id="265" r:id="rId16"/>
    <p:sldId id="295" r:id="rId17"/>
    <p:sldId id="274" r:id="rId1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60144" autoAdjust="0"/>
  </p:normalViewPr>
  <p:slideViewPr>
    <p:cSldViewPr>
      <p:cViewPr>
        <p:scale>
          <a:sx n="90" d="100"/>
          <a:sy n="90" d="100"/>
        </p:scale>
        <p:origin x="-224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F25187-D50B-4439-83E1-B0D632207DE7}" type="datetimeFigureOut">
              <a:rPr lang="hr-HR"/>
              <a:pPr>
                <a:defRPr/>
              </a:pPr>
              <a:t>16.5.2013.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004713-7BA7-4E10-8ABA-98D2F80543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8905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Times" pitchFamily="18" charset="0"/>
            </a:endParaRPr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8E4010D-DF73-47E0-8638-FE35ECC013F8}" type="slidenum">
              <a:rPr lang="de-DE" smtClean="0">
                <a:solidFill>
                  <a:srgbClr val="000000"/>
                </a:solidFill>
                <a:latin typeface="Times" pitchFamily="18" charset="0"/>
                <a:cs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dirty="0" smtClean="0">
              <a:solidFill>
                <a:srgbClr val="000000"/>
              </a:solidFill>
              <a:latin typeface="Times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U proteklom razdoblju, pored  podataka o postojećim računalnim bazama i njihovim tehničkim karakteristikama, gradovi piloti su trebali dati popis zahtjeva za budući model i scenarije njegove moguće primjene.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Partneri  FUPOL  projekta su u dosadašnjih 18 mjeseci provedbe izradili platformu koja će omogućiti da svi zainteresirani isprobaju novi ICT alat, na način da svoja mišljenja i prijedloge izraze na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blogovima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i putem raznih društvenih mreža.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Grad Zagreb je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prvi grad pilot koji je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pokrenuo blog na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svojim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Facebook i Twitter stranicama s mapama za davanje mišljenja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Očekuje se da će ostali gradovi piloti to isto učiniti do kraja druge godine provedbe projekta – do 01.10. ove godine.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O dosadašnjem radu na projektu podnijeli smo izvješće Stručnom povjerenstvu EK koje je u potpunosti prihvaćeno.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04713-7BA7-4E10-8ABA-98D2F80543B5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155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Arial" pitchFamily="34" charset="0"/>
              <a:buNone/>
              <a:tabLst/>
              <a:defRPr/>
            </a:pPr>
            <a:endParaRPr kumimoji="0" lang="hr-HR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hr-H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Ono što nam slijedi, nakon testiranja alata, je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hr-H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Obrada rezultata I. faze testiranja alata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Poboljšanje alata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II. faza testiranja sa alatom kojemu mu su komponente poboljšane te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Obrada rezultata II. faze testiranja alata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Izrada konačnog modela alata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hr-HR" sz="12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04713-7BA7-4E10-8ABA-98D2F80543B5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4120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vi-VN" dirty="0" smtClean="0"/>
              <a:t>Odaziv i suradnja građana u testiranju mogućnosti upotrebe alata biti će ključan faktor uspješnosti provedbe projekta. </a:t>
            </a:r>
          </a:p>
          <a:p>
            <a:endParaRPr lang="vi-VN" dirty="0" smtClean="0"/>
          </a:p>
          <a:p>
            <a:r>
              <a:rPr lang="vi-VN" dirty="0" smtClean="0"/>
              <a:t>Bez pomoći i uključivanja građana u što većoj mjeri neće se moći uočiti koje komponente alata treba nadopuniti i poboljšati. </a:t>
            </a:r>
          </a:p>
          <a:p>
            <a:endParaRPr lang="vi-VN" dirty="0" smtClean="0"/>
          </a:p>
          <a:p>
            <a:r>
              <a:rPr lang="hr-HR" dirty="0" smtClean="0"/>
              <a:t>Jer</a:t>
            </a:r>
            <a:r>
              <a:rPr lang="hr-HR" baseline="0" dirty="0" smtClean="0"/>
              <a:t> tek n</a:t>
            </a:r>
            <a:r>
              <a:rPr lang="vi-VN" dirty="0" smtClean="0"/>
              <a:t>akon testiranja, eventualnih nadopuna i poboljšanja dobit ćemo konačan proizvod koji </a:t>
            </a:r>
            <a:r>
              <a:rPr lang="hr-HR" dirty="0" smtClean="0"/>
              <a:t>bi</a:t>
            </a:r>
            <a:r>
              <a:rPr lang="hr-HR" baseline="0" dirty="0" smtClean="0"/>
              <a:t> trebao </a:t>
            </a:r>
            <a:r>
              <a:rPr lang="vi-VN" dirty="0" smtClean="0"/>
              <a:t>biti najprikladniji model za savjetovanje sa zainteresiranom javnošću što ga nove tehnologije danas mogu ponuditi.</a:t>
            </a:r>
          </a:p>
          <a:p>
            <a:endParaRPr lang="hr-HR" dirty="0" smtClean="0"/>
          </a:p>
          <a:p>
            <a:r>
              <a:rPr lang="hr-HR" dirty="0" smtClean="0"/>
              <a:t>Zbog toga,</a:t>
            </a:r>
            <a:r>
              <a:rPr lang="hr-HR" baseline="0" dirty="0" smtClean="0"/>
              <a:t> evo i ovim putem pozivamo građane da se uključe u testiranje na način da preko </a:t>
            </a:r>
            <a:r>
              <a:rPr lang="hr-HR" baseline="0" dirty="0" err="1" smtClean="0"/>
              <a:t>Facebooka</a:t>
            </a:r>
            <a:r>
              <a:rPr lang="hr-HR" baseline="0" dirty="0" smtClean="0"/>
              <a:t> i </a:t>
            </a:r>
            <a:r>
              <a:rPr lang="hr-HR" baseline="0" dirty="0" err="1" smtClean="0"/>
              <a:t>Twittera</a:t>
            </a:r>
            <a:r>
              <a:rPr lang="hr-HR" baseline="0" dirty="0" smtClean="0"/>
              <a:t> Grada pristupe </a:t>
            </a:r>
            <a:r>
              <a:rPr lang="hr-HR" baseline="0" dirty="0" err="1" smtClean="0"/>
              <a:t>blogu</a:t>
            </a:r>
            <a:r>
              <a:rPr lang="hr-HR" baseline="0" dirty="0" smtClean="0"/>
              <a:t> za davanje mišljenja. </a:t>
            </a:r>
          </a:p>
          <a:p>
            <a:endParaRPr lang="hr-HR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04713-7BA7-4E10-8ABA-98D2F80543B5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6825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Ovo je primjer posta na </a:t>
            </a:r>
            <a:r>
              <a:rPr lang="hr-HR" dirty="0" err="1" smtClean="0"/>
              <a:t>Facebook</a:t>
            </a:r>
            <a:r>
              <a:rPr lang="hr-HR" dirty="0" smtClean="0"/>
              <a:t> stranici Grada</a:t>
            </a:r>
            <a:r>
              <a:rPr lang="hr-HR" baseline="0" dirty="0" smtClean="0"/>
              <a:t> preko kojega se ulazi na mapu za davanje mišljenja.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04713-7BA7-4E10-8ABA-98D2F80543B5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3338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U svrhu testiranja alata odabrali smo teme koje će privući širu javnost u području unapređenja društvene infrastrukture</a:t>
            </a:r>
          </a:p>
          <a:p>
            <a:r>
              <a:rPr lang="vi-VN" dirty="0" smtClean="0"/>
              <a:t>Za </a:t>
            </a:r>
            <a:r>
              <a:rPr lang="hr-HR" dirty="0" smtClean="0"/>
              <a:t>sada je pokrenut </a:t>
            </a:r>
            <a:r>
              <a:rPr lang="vi-VN" dirty="0" smtClean="0"/>
              <a:t>blog s mapama za davanje mišljenja</a:t>
            </a:r>
            <a:r>
              <a:rPr lang="hr-HR" dirty="0" smtClean="0"/>
              <a:t> u području unapređenja društvene infrastrukture</a:t>
            </a:r>
            <a:r>
              <a:rPr lang="hr-HR" baseline="0" dirty="0" smtClean="0"/>
              <a:t> što se odnose na:</a:t>
            </a:r>
          </a:p>
          <a:p>
            <a:endParaRPr lang="hr-HR" dirty="0" smtClean="0"/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hr-H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itchFamily="18" charset="0"/>
                <a:cs typeface="Times" pitchFamily="18" charset="0"/>
              </a:rPr>
              <a:t>Vrtiće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hr-H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itchFamily="18" charset="0"/>
                <a:cs typeface="Times" pitchFamily="18" charset="0"/>
              </a:rPr>
              <a:t>Škole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hr-H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itchFamily="18" charset="0"/>
                <a:cs typeface="Times" pitchFamily="18" charset="0"/>
              </a:rPr>
              <a:t>Šport i rekreaciju i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BE7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hr-H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 pitchFamily="18" charset="0"/>
                <a:cs typeface="Times" pitchFamily="18" charset="0"/>
              </a:rPr>
              <a:t>Centar za autizam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cs typeface="Times" pitchFamily="18" charset="0"/>
            </a:endParaRPr>
          </a:p>
          <a:p>
            <a:endParaRPr lang="hr-HR" dirty="0" smtClean="0"/>
          </a:p>
          <a:p>
            <a:r>
              <a:rPr lang="vi-VN" dirty="0" smtClean="0"/>
              <a:t> a o njihovoj dostupnosti </a:t>
            </a:r>
            <a:r>
              <a:rPr lang="hr-HR" dirty="0" smtClean="0"/>
              <a:t>možete saznati</a:t>
            </a:r>
            <a:r>
              <a:rPr lang="vi-VN" dirty="0" smtClean="0"/>
              <a:t> na našim web stranicama te Facebook i Twitter stranicama Grada Zagreba i gradonačelnika. 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vi-VN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04713-7BA7-4E10-8ABA-98D2F80543B5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3669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 smtClean="0"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vi-VN" b="1" dirty="0" smtClean="0">
                <a:latin typeface="Times" pitchFamily="18" charset="0"/>
              </a:rPr>
              <a:t>Projekt bi svima trebao donijeti prednosti – građanima, političarima, javnoj vlasti i svim zainteresiranima. </a:t>
            </a:r>
          </a:p>
          <a:p>
            <a:pPr eaLnBrk="1" hangingPunct="1">
              <a:spcBef>
                <a:spcPct val="0"/>
              </a:spcBef>
            </a:pPr>
            <a:r>
              <a:rPr lang="vi-VN" dirty="0" smtClean="0">
                <a:latin typeface="Times" pitchFamily="18" charset="0"/>
              </a:rPr>
              <a:t>Naime:</a:t>
            </a:r>
          </a:p>
          <a:p>
            <a:pPr eaLnBrk="1" hangingPunct="1">
              <a:spcBef>
                <a:spcPct val="0"/>
              </a:spcBef>
            </a:pPr>
            <a:r>
              <a:rPr lang="hr-HR" dirty="0" smtClean="0">
                <a:latin typeface="Times" pitchFamily="18" charset="0"/>
              </a:rPr>
              <a:t>- </a:t>
            </a:r>
            <a:r>
              <a:rPr lang="vi-VN" dirty="0" smtClean="0">
                <a:latin typeface="Times" pitchFamily="18" charset="0"/>
              </a:rPr>
              <a:t>novi alat  bi trebao omogućiti dobivanje direktnih informacija putem socijalnih mreža </a:t>
            </a:r>
          </a:p>
          <a:p>
            <a:pPr eaLnBrk="1" hangingPunct="1">
              <a:spcBef>
                <a:spcPct val="0"/>
              </a:spcBef>
            </a:pPr>
            <a:r>
              <a:rPr lang="hr-HR" dirty="0" smtClean="0">
                <a:latin typeface="Times" pitchFamily="18" charset="0"/>
              </a:rPr>
              <a:t>- </a:t>
            </a:r>
            <a:r>
              <a:rPr lang="vi-VN" dirty="0" smtClean="0">
                <a:latin typeface="Times" pitchFamily="18" charset="0"/>
              </a:rPr>
              <a:t>uključio bi građane u proces kreiranje lokalnih politika</a:t>
            </a:r>
          </a:p>
          <a:p>
            <a:pPr eaLnBrk="1" hangingPunct="1">
              <a:spcBef>
                <a:spcPct val="0"/>
              </a:spcBef>
            </a:pPr>
            <a:r>
              <a:rPr lang="hr-HR" dirty="0" smtClean="0">
                <a:latin typeface="Times" pitchFamily="18" charset="0"/>
              </a:rPr>
              <a:t>- </a:t>
            </a:r>
            <a:r>
              <a:rPr lang="vi-VN" dirty="0" smtClean="0">
                <a:latin typeface="Times" pitchFamily="18" charset="0"/>
              </a:rPr>
              <a:t>omogućio bi  interakciju građana s lokalnim vlastima</a:t>
            </a:r>
          </a:p>
          <a:p>
            <a:pPr eaLnBrk="1" hangingPunct="1">
              <a:spcBef>
                <a:spcPct val="0"/>
              </a:spcBef>
            </a:pPr>
            <a:r>
              <a:rPr lang="hr-HR" dirty="0" smtClean="0">
                <a:latin typeface="Times" pitchFamily="18" charset="0"/>
              </a:rPr>
              <a:t>- </a:t>
            </a:r>
            <a:r>
              <a:rPr lang="vi-VN" dirty="0" smtClean="0">
                <a:latin typeface="Times" pitchFamily="18" charset="0"/>
              </a:rPr>
              <a:t>bolje razumijevanje potreba građana i ostalih zainteresiranih</a:t>
            </a:r>
          </a:p>
          <a:p>
            <a:pPr eaLnBrk="1" hangingPunct="1">
              <a:spcBef>
                <a:spcPct val="0"/>
              </a:spcBef>
            </a:pPr>
            <a:r>
              <a:rPr lang="hr-HR" dirty="0" smtClean="0">
                <a:latin typeface="Times" pitchFamily="18" charset="0"/>
              </a:rPr>
              <a:t>- </a:t>
            </a:r>
            <a:r>
              <a:rPr lang="vi-VN" dirty="0" smtClean="0">
                <a:latin typeface="Times" pitchFamily="18" charset="0"/>
              </a:rPr>
              <a:t>predviđao bi  posljedica političkih mjera  </a:t>
            </a:r>
          </a:p>
          <a:p>
            <a:pPr eaLnBrk="1" hangingPunct="1">
              <a:spcBef>
                <a:spcPct val="0"/>
              </a:spcBef>
            </a:pPr>
            <a:r>
              <a:rPr lang="hr-HR" dirty="0" smtClean="0">
                <a:latin typeface="Times" pitchFamily="18" charset="0"/>
              </a:rPr>
              <a:t>- </a:t>
            </a:r>
            <a:r>
              <a:rPr lang="vi-VN" dirty="0" smtClean="0">
                <a:latin typeface="Times" pitchFamily="18" charset="0"/>
              </a:rPr>
              <a:t>omogućio bi donošenje boljih odluka. </a:t>
            </a:r>
            <a:endParaRPr lang="hr-HR" dirty="0" smtClean="0"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vi-VN" dirty="0" smtClean="0"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dirty="0" err="1" smtClean="0">
                <a:latin typeface="Times" pitchFamily="18" charset="0"/>
              </a:rPr>
              <a:t>Evo</a:t>
            </a:r>
            <a:r>
              <a:rPr lang="de-DE" dirty="0" smtClean="0">
                <a:latin typeface="Times" pitchFamily="18" charset="0"/>
              </a:rPr>
              <a:t> ovo bi </a:t>
            </a:r>
            <a:r>
              <a:rPr lang="de-DE" dirty="0" err="1" smtClean="0">
                <a:latin typeface="Times" pitchFamily="18" charset="0"/>
              </a:rPr>
              <a:t>bile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osnovne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informacije</a:t>
            </a:r>
            <a:r>
              <a:rPr lang="de-DE" dirty="0" smtClean="0">
                <a:latin typeface="Times" pitchFamily="18" charset="0"/>
              </a:rPr>
              <a:t> o </a:t>
            </a:r>
            <a:r>
              <a:rPr lang="de-DE" dirty="0" err="1" smtClean="0">
                <a:latin typeface="Times" pitchFamily="18" charset="0"/>
              </a:rPr>
              <a:t>projektu</a:t>
            </a:r>
            <a:r>
              <a:rPr lang="hr-HR" dirty="0" smtClean="0">
                <a:latin typeface="Times" pitchFamily="18" charset="0"/>
              </a:rPr>
              <a:t> FUPOL</a:t>
            </a:r>
            <a:r>
              <a:rPr lang="hr-HR" baseline="0" dirty="0" smtClean="0">
                <a:latin typeface="Times" pitchFamily="18" charset="0"/>
              </a:rPr>
              <a:t>.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hr-HR" dirty="0" smtClean="0">
                <a:latin typeface="Times" pitchFamily="18" charset="0"/>
              </a:rPr>
              <a:t>Vjerujemo</a:t>
            </a:r>
            <a:r>
              <a:rPr lang="hr-HR" baseline="0" dirty="0" smtClean="0">
                <a:latin typeface="Times" pitchFamily="18" charset="0"/>
              </a:rPr>
              <a:t> da bi u b</a:t>
            </a:r>
            <a:r>
              <a:rPr lang="de-DE" dirty="0" err="1" smtClean="0">
                <a:latin typeface="Times" pitchFamily="18" charset="0"/>
              </a:rPr>
              <a:t>udućnosti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bio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primjenjiv</a:t>
            </a:r>
            <a:r>
              <a:rPr lang="de-DE" dirty="0" smtClean="0">
                <a:latin typeface="Times" pitchFamily="18" charset="0"/>
              </a:rPr>
              <a:t> u </a:t>
            </a:r>
            <a:r>
              <a:rPr lang="hr-HR" dirty="0" smtClean="0">
                <a:latin typeface="Times" pitchFamily="18" charset="0"/>
              </a:rPr>
              <a:t>gotovo svim </a:t>
            </a:r>
            <a:r>
              <a:rPr lang="de-DE" dirty="0" err="1" smtClean="0">
                <a:latin typeface="Times" pitchFamily="18" charset="0"/>
              </a:rPr>
              <a:t>područjima</a:t>
            </a:r>
            <a:r>
              <a:rPr lang="de-DE" dirty="0" smtClean="0">
                <a:latin typeface="Times" pitchFamily="18" charset="0"/>
              </a:rPr>
              <a:t> u </a:t>
            </a:r>
            <a:r>
              <a:rPr lang="de-DE" dirty="0" err="1" smtClean="0">
                <a:latin typeface="Times" pitchFamily="18" charset="0"/>
              </a:rPr>
              <a:t>kojima</a:t>
            </a:r>
            <a:r>
              <a:rPr lang="de-DE" dirty="0" smtClean="0">
                <a:latin typeface="Times" pitchFamily="18" charset="0"/>
              </a:rPr>
              <a:t> je </a:t>
            </a:r>
            <a:r>
              <a:rPr lang="de-DE" dirty="0" err="1" smtClean="0">
                <a:latin typeface="Times" pitchFamily="18" charset="0"/>
              </a:rPr>
              <a:t>bitno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prije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donošenja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odluka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saslušati</a:t>
            </a:r>
            <a:r>
              <a:rPr lang="de-DE" dirty="0" smtClean="0">
                <a:latin typeface="Times" pitchFamily="18" charset="0"/>
              </a:rPr>
              <a:t> glas </a:t>
            </a:r>
            <a:r>
              <a:rPr lang="de-DE" dirty="0" err="1" smtClean="0">
                <a:latin typeface="Times" pitchFamily="18" charset="0"/>
              </a:rPr>
              <a:t>javnosti</a:t>
            </a:r>
            <a:r>
              <a:rPr lang="hr-HR" dirty="0" smtClean="0">
                <a:latin typeface="Times" pitchFamily="18" charset="0"/>
              </a:rPr>
              <a:t> -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jer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to</a:t>
            </a:r>
            <a:r>
              <a:rPr lang="de-DE" dirty="0" smtClean="0">
                <a:latin typeface="Times" pitchFamily="18" charset="0"/>
              </a:rPr>
              <a:t> je </a:t>
            </a:r>
            <a:r>
              <a:rPr lang="de-DE" dirty="0" err="1" smtClean="0">
                <a:latin typeface="Times" pitchFamily="18" charset="0"/>
              </a:rPr>
              <a:t>najsigurniji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put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ka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njihovoj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uspješnoj</a:t>
            </a:r>
            <a:r>
              <a:rPr lang="de-DE" dirty="0" smtClean="0">
                <a:latin typeface="Times" pitchFamily="18" charset="0"/>
              </a:rPr>
              <a:t> </a:t>
            </a:r>
            <a:r>
              <a:rPr lang="de-DE" dirty="0" err="1" smtClean="0">
                <a:latin typeface="Times" pitchFamily="18" charset="0"/>
              </a:rPr>
              <a:t>primjeni</a:t>
            </a:r>
            <a:r>
              <a:rPr lang="de-DE" dirty="0" smtClean="0">
                <a:latin typeface="Times" pitchFamily="18" charset="0"/>
              </a:rPr>
              <a:t>. </a:t>
            </a:r>
            <a:r>
              <a:rPr lang="hr-HR" dirty="0" smtClean="0">
                <a:latin typeface="Times" pitchFamily="18" charset="0"/>
              </a:rPr>
              <a:t> I ZBOG TOGA MI </a:t>
            </a:r>
            <a:r>
              <a:rPr lang="hr-HR" smtClean="0">
                <a:latin typeface="Times" pitchFamily="18" charset="0"/>
              </a:rPr>
              <a:t>SMO ZA FUPOL </a:t>
            </a:r>
            <a:r>
              <a:rPr lang="hr-HR" dirty="0" smtClean="0">
                <a:latin typeface="Times" pitchFamily="18" charset="0"/>
              </a:rPr>
              <a:t>– DA LI STE I VI?</a:t>
            </a:r>
            <a:endParaRPr lang="de-DE" dirty="0" smtClean="0"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Times" pitchFamily="18" charset="0"/>
            </a:endParaRPr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5C93C6D-45F9-44A1-B92D-61572750DB94}" type="slidenum">
              <a:rPr lang="de-DE" smtClean="0">
                <a:solidFill>
                  <a:srgbClr val="000000"/>
                </a:solidFill>
                <a:latin typeface="Times" pitchFamily="18" charset="0"/>
                <a:cs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smtClean="0">
              <a:solidFill>
                <a:srgbClr val="000000"/>
              </a:solidFill>
              <a:latin typeface="Times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04713-7BA7-4E10-8ABA-98D2F80543B5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350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imes" pitchFamily="18" charset="0"/>
            </a:endParaRPr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787B5F7-41EC-434D-A90F-E9E5EBB7C37E}" type="slidenum">
              <a:rPr lang="de-DE" smtClean="0">
                <a:solidFill>
                  <a:srgbClr val="000000"/>
                </a:solidFill>
                <a:latin typeface="Times" pitchFamily="18" charset="0"/>
                <a:cs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smtClean="0">
              <a:solidFill>
                <a:srgbClr val="000000"/>
              </a:solidFill>
              <a:latin typeface="Times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 dirty="0" smtClean="0">
                <a:latin typeface="Times" pitchFamily="18" charset="0"/>
              </a:rPr>
              <a:t>SLIDE 2 </a:t>
            </a:r>
          </a:p>
          <a:p>
            <a:pPr eaLnBrk="1" hangingPunct="1">
              <a:spcBef>
                <a:spcPct val="0"/>
              </a:spcBef>
            </a:pPr>
            <a:endParaRPr lang="vi-VN" dirty="0" smtClean="0">
              <a:latin typeface="Times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vi-VN" dirty="0" smtClean="0">
                <a:latin typeface="Times" pitchFamily="18" charset="0"/>
              </a:rPr>
              <a:t>	Danas smo vas pozvali da bismo vas upoznali s EU projektom FUPOL – Inteligentni alati za oblikovanje politika.</a:t>
            </a:r>
          </a:p>
          <a:p>
            <a:pPr eaLnBrk="1" hangingPunct="1">
              <a:spcBef>
                <a:spcPct val="0"/>
              </a:spcBef>
            </a:pPr>
            <a:r>
              <a:rPr lang="vi-VN" dirty="0" smtClean="0">
                <a:latin typeface="Times" pitchFamily="18" charset="0"/>
              </a:rPr>
              <a:t>FUPOL je istraživački projekt izabran za financiranje u okviru Sedmog okvirnog programa za istraživanje i tehnološki razvoj (FP7) Europske zajednice. </a:t>
            </a:r>
          </a:p>
          <a:p>
            <a:pPr eaLnBrk="1" hangingPunct="1">
              <a:spcBef>
                <a:spcPct val="0"/>
              </a:spcBef>
            </a:pPr>
            <a:r>
              <a:rPr lang="vi-VN" dirty="0" smtClean="0">
                <a:latin typeface="Times" pitchFamily="18" charset="0"/>
              </a:rPr>
              <a:t>	Cilj istraživanja je razvoj naprednih ICT alata za modeliranje politika, predviđanje posljedica tih politika, razvoj novih modela upravljanja te za suradnju u rješavanju složenih društvenih problema.</a:t>
            </a:r>
          </a:p>
          <a:p>
            <a:pPr eaLnBrk="1" hangingPunct="1">
              <a:spcBef>
                <a:spcPct val="0"/>
              </a:spcBef>
            </a:pPr>
            <a:r>
              <a:rPr lang="vi-VN" dirty="0" smtClean="0">
                <a:latin typeface="Times" pitchFamily="18" charset="0"/>
              </a:rPr>
              <a:t>	Projekt je okupio</a:t>
            </a:r>
            <a:r>
              <a:rPr lang="hr-HR" dirty="0" smtClean="0">
                <a:latin typeface="Times" pitchFamily="18" charset="0"/>
              </a:rPr>
              <a:t> 16 partnera i to</a:t>
            </a:r>
            <a:r>
              <a:rPr lang="vi-VN" dirty="0" smtClean="0">
                <a:latin typeface="Times" pitchFamily="18" charset="0"/>
              </a:rPr>
              <a:t> IT multinacionalne kompanije, vodeće istraživačke institute, udruženja gradova i četiri grada iz Europe (Hrvatska, Italija, Cipar i UK) i  jedan iz Kine koji će pilotirati rezultat projekta.</a:t>
            </a:r>
          </a:p>
          <a:p>
            <a:pPr eaLnBrk="1" hangingPunct="1">
              <a:spcBef>
                <a:spcPct val="0"/>
              </a:spcBef>
            </a:pPr>
            <a:r>
              <a:rPr lang="vi-VN" dirty="0" smtClean="0">
                <a:latin typeface="Times" pitchFamily="18" charset="0"/>
              </a:rPr>
              <a:t>	Iz  Hrvatske u projektu kao partneri sudjeluju Grad Zagreb (93.760,00 E /126.080,00 E) i tvrtka ZIH – Zavod za informatičku djelatnost Hrvatske.</a:t>
            </a:r>
          </a:p>
          <a:p>
            <a:pPr eaLnBrk="1" hangingPunct="1">
              <a:spcBef>
                <a:spcPct val="0"/>
              </a:spcBef>
            </a:pPr>
            <a:r>
              <a:rPr lang="vi-VN" dirty="0" smtClean="0">
                <a:latin typeface="Times" pitchFamily="18" charset="0"/>
              </a:rPr>
              <a:t>	Grad Zagreb će biti uključen u projekt kao pilot korisnik i evaluator FUPOL modela. U provođenju i primjeni tog modela stručnu podršku pružat će mu tvrtka ZIH  koja je također partner u projektu.</a:t>
            </a:r>
          </a:p>
          <a:p>
            <a:pPr eaLnBrk="1" hangingPunct="1">
              <a:spcBef>
                <a:spcPct val="0"/>
              </a:spcBef>
            </a:pPr>
            <a:r>
              <a:rPr lang="vi-VN" dirty="0" smtClean="0">
                <a:latin typeface="Times" pitchFamily="18" charset="0"/>
              </a:rPr>
              <a:t>	Projekt traje 4 godine, a od strane Grada za njegovo provođenje je zadužen Ured gradonačelnika.</a:t>
            </a: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Times" pitchFamily="18" charset="0"/>
            </a:endParaRPr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B54EFEC2-72BD-4EC6-939F-D75042FC5A38}" type="slidenum">
              <a:rPr lang="de-DE" smtClean="0">
                <a:solidFill>
                  <a:srgbClr val="000000"/>
                </a:solidFill>
                <a:latin typeface="Times" pitchFamily="18" charset="0"/>
              </a:rPr>
              <a:pPr eaLnBrk="0" hangingPunct="0"/>
              <a:t>2</a:t>
            </a:fld>
            <a:endParaRPr lang="de-DE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 dirty="0" smtClean="0">
                <a:latin typeface="Times" pitchFamily="18" charset="0"/>
                <a:cs typeface="Times" pitchFamily="18" charset="0"/>
              </a:rPr>
              <a:t>Polazna točka za projekt je bila da bi lokalne vlasti za oblikovanje javnih politika trebale iskoristiti postojeću komunikaciju građana preko socijalnih mreža na Internetu </a:t>
            </a:r>
            <a:endParaRPr lang="hr-HR" dirty="0" smtClean="0">
              <a:latin typeface="Times" pitchFamily="18" charset="0"/>
              <a:cs typeface="Times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vi-VN" dirty="0" smtClean="0">
              <a:latin typeface="Times" pitchFamily="18" charset="0"/>
              <a:cs typeface="Times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hr-HR" dirty="0" smtClean="0">
                <a:latin typeface="Times" pitchFamily="18" charset="0"/>
                <a:cs typeface="Times" pitchFamily="18" charset="0"/>
              </a:rPr>
              <a:t>U</a:t>
            </a:r>
            <a:r>
              <a:rPr lang="vi-VN" sz="1200" dirty="0" smtClean="0">
                <a:latin typeface="Times" pitchFamily="18" charset="0"/>
                <a:cs typeface="Times" pitchFamily="18" charset="0"/>
              </a:rPr>
              <a:t>pravo projekt FUPOL </a:t>
            </a:r>
            <a:r>
              <a:rPr lang="hr-HR" sz="1200" dirty="0" smtClean="0">
                <a:latin typeface="Times" pitchFamily="18" charset="0"/>
                <a:cs typeface="Times" pitchFamily="18" charset="0"/>
              </a:rPr>
              <a:t>je taj koji </a:t>
            </a:r>
            <a:r>
              <a:rPr lang="vi-VN" sz="1200" dirty="0" smtClean="0">
                <a:latin typeface="Times" pitchFamily="18" charset="0"/>
                <a:cs typeface="Times" pitchFamily="18" charset="0"/>
              </a:rPr>
              <a:t>bi  trebao razviti novi alat za korištenje informacija koje dolaze sa Interneta </a:t>
            </a:r>
            <a:r>
              <a:rPr lang="hr-HR" sz="1200" dirty="0" smtClean="0">
                <a:latin typeface="Times" pitchFamily="18" charset="0"/>
                <a:cs typeface="Times" pitchFamily="18" charset="0"/>
              </a:rPr>
              <a:t>i pomoću kojega bi zainteresirana javnost sudjelovala</a:t>
            </a:r>
            <a:r>
              <a:rPr lang="hr-HR" sz="1200" baseline="0" dirty="0" smtClean="0">
                <a:latin typeface="Times" pitchFamily="18" charset="0"/>
                <a:cs typeface="Times" pitchFamily="18" charset="0"/>
              </a:rPr>
              <a:t> u kreiranju politika.</a:t>
            </a:r>
          </a:p>
          <a:p>
            <a:pPr algn="just" eaLnBrk="1" hangingPunct="1">
              <a:spcBef>
                <a:spcPct val="0"/>
              </a:spcBef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Prednosti alata bi bile te da će</a:t>
            </a:r>
          </a:p>
          <a:p>
            <a:pPr marL="89535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	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omogućiti 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dobivanje direktnih informacija putem socijalnih mreža </a:t>
            </a:r>
          </a:p>
          <a:p>
            <a:pPr marL="89535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	uključi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ti će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 građane u proces kreiranje lokalnih politika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/odluka</a:t>
            </a:r>
            <a:endParaRPr kumimoji="0" lang="vi-VN" sz="1200" b="0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  <a:p>
            <a:pPr marL="89535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	omogući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ti će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  interakciju građana s lokalnim vlastima</a:t>
            </a:r>
          </a:p>
          <a:p>
            <a:pPr marL="89535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	bolje razumijevanje potreba građana i ostalih zainteresiranih</a:t>
            </a:r>
          </a:p>
          <a:p>
            <a:pPr marL="89535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	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simulirao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 bi  posljedic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e kreiranih politika/odluka</a:t>
            </a: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 </a:t>
            </a:r>
          </a:p>
          <a:p>
            <a:pPr marL="89535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	omogućio bi donošenje boljih odluka. </a:t>
            </a:r>
          </a:p>
          <a:p>
            <a:pPr algn="just" eaLnBrk="1" hangingPunct="1">
              <a:spcBef>
                <a:spcPct val="0"/>
              </a:spcBef>
            </a:pPr>
            <a:endParaRPr lang="vi-VN" sz="1200" dirty="0" smtClean="0">
              <a:latin typeface="Times" pitchFamily="18" charset="0"/>
              <a:cs typeface="Times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r-HR" sz="1200" dirty="0" smtClean="0">
                <a:latin typeface="Times" pitchFamily="18" charset="0"/>
                <a:cs typeface="Times" pitchFamily="18" charset="0"/>
              </a:rPr>
              <a:t>K</a:t>
            </a:r>
            <a:r>
              <a:rPr lang="vi-VN" sz="1200" dirty="0" smtClean="0">
                <a:latin typeface="Times" pitchFamily="18" charset="0"/>
                <a:cs typeface="Times" pitchFamily="18" charset="0"/>
              </a:rPr>
              <a:t>oristeći ovakav novi alat političari i javna vlast i uprava  bi trebali bolje služiti javnim interesima.</a:t>
            </a: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AA6C6CE-45E6-41B8-ACB5-33D08D42B62A}" type="slidenum">
              <a:rPr lang="de-DE" smtClean="0">
                <a:solidFill>
                  <a:srgbClr val="000000"/>
                </a:solidFill>
                <a:latin typeface="Times" pitchFamily="18" charset="0"/>
                <a:cs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mtClean="0">
              <a:solidFill>
                <a:srgbClr val="000000"/>
              </a:solidFill>
              <a:latin typeface="Times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Osnovna ideja projekta je da novi alat automatski sakuplja, analizira i interpretira brojna mišljenja izrečena na socijalnim mrežama na Internetu i uočava koje su to teme koje zaokupljaju građane -  tzv.  „vruće” teme.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Na taj način građani pa i ostali zainteresirani  (pomoću </a:t>
            </a:r>
            <a:r>
              <a:rPr lang="hr-HR" sz="1200" dirty="0" err="1" smtClean="0">
                <a:effectLst/>
                <a:latin typeface="Times New Roman"/>
                <a:ea typeface="Times New Roman"/>
              </a:rPr>
              <a:t>multikanalnog</a:t>
            </a:r>
            <a:r>
              <a:rPr lang="hr-HR" sz="1200" dirty="0" smtClean="0">
                <a:effectLst/>
                <a:latin typeface="Times New Roman"/>
                <a:ea typeface="Times New Roman"/>
              </a:rPr>
              <a:t>  računalstva i „</a:t>
            </a:r>
            <a:r>
              <a:rPr lang="hr-HR" sz="1200" dirty="0" err="1" smtClean="0">
                <a:effectLst/>
                <a:latin typeface="Times New Roman"/>
                <a:ea typeface="Times New Roman"/>
              </a:rPr>
              <a:t>crowd</a:t>
            </a:r>
            <a:r>
              <a:rPr lang="hr-HR" sz="1200" dirty="0" smtClean="0">
                <a:effectLst/>
                <a:latin typeface="Times New Roman"/>
                <a:ea typeface="Times New Roman"/>
              </a:rPr>
              <a:t> </a:t>
            </a:r>
            <a:r>
              <a:rPr lang="hr-HR" sz="1200" dirty="0" err="1" smtClean="0">
                <a:effectLst/>
                <a:latin typeface="Times New Roman"/>
                <a:ea typeface="Times New Roman"/>
              </a:rPr>
              <a:t>source</a:t>
            </a:r>
            <a:r>
              <a:rPr lang="hr-HR" sz="1200" dirty="0" smtClean="0">
                <a:effectLst/>
                <a:latin typeface="Times New Roman"/>
                <a:ea typeface="Times New Roman"/>
              </a:rPr>
              <a:t>-</a:t>
            </a:r>
            <a:r>
              <a:rPr lang="hr-HR" sz="1200" dirty="0" err="1" smtClean="0">
                <a:effectLst/>
                <a:latin typeface="Times New Roman"/>
                <a:ea typeface="Times New Roman"/>
              </a:rPr>
              <a:t>inga</a:t>
            </a:r>
            <a:r>
              <a:rPr lang="hr-HR" sz="1200" dirty="0" smtClean="0">
                <a:effectLst/>
                <a:latin typeface="Times New Roman"/>
                <a:ea typeface="Times New Roman"/>
              </a:rPr>
              <a:t>”) bili bi uključeni u odabir tema kojima bi se trebala baviti aktualna vlast.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Osim toga, ovaj novi alat bi simulirao efekte/učinke javnih politika i propisa te bi trebao pomoći vlastima u cijelom procesu izrade politika. To je i bio važan motiv za sudjelovanje u projektu.</a:t>
            </a: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Times" pitchFamily="18" charset="0"/>
            </a:endParaRPr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2795EEE-686A-4DC5-BE40-49E1DA2EEDFD}" type="slidenum">
              <a:rPr lang="de-DE" smtClean="0">
                <a:solidFill>
                  <a:srgbClr val="000000"/>
                </a:solidFill>
                <a:latin typeface="Times" pitchFamily="18" charset="0"/>
                <a:cs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smtClean="0">
              <a:solidFill>
                <a:srgbClr val="000000"/>
              </a:solidFill>
              <a:latin typeface="Times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Projekt je ponudio  više područja za testiranje kao što su korištenje zemljišta, urbano planiranje, unapređivanje društvene infrastrukture, urbana segregacija i imigracija, održivi razvoj i javni prijevoz.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Međutim, uvjet za uspješno testiranje modela je bio da postoje već oformljene računalne baze podataka na koje će se model osloniti. 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Zbog toga su od svih nas gradova pilota zatražene informacije o vrstama baza podataka koje imamo, te je kao inicijalno područja za izradu i testiranje modela izabrano područje korištenja zemljišta.</a:t>
            </a: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Times" pitchFamily="18" charset="0"/>
            </a:endParaRPr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4715DA-DC5C-4FC6-B00D-1611BC71548D}" type="slidenum">
              <a:rPr lang="de-DE" smtClean="0">
                <a:solidFill>
                  <a:srgbClr val="000000"/>
                </a:solidFill>
                <a:latin typeface="Times" pitchFamily="18" charset="0"/>
                <a:cs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mtClean="0">
              <a:solidFill>
                <a:srgbClr val="000000"/>
              </a:solidFill>
              <a:latin typeface="Times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hr-HR" sz="12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Projekt je organiziran</a:t>
            </a:r>
            <a:r>
              <a:rPr lang="hr-HR" sz="1200" baseline="0" dirty="0" smtClean="0">
                <a:effectLst/>
                <a:latin typeface="Times New Roman"/>
                <a:ea typeface="Times New Roman"/>
              </a:rPr>
              <a:t> na način da je:</a:t>
            </a:r>
            <a:endParaRPr lang="hr-HR" sz="12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hr-HR" sz="12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Koordinator projekta je tvrtka CELLENT AG iz Beča.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Provođenje projekta je podijeljeno u 8 radnih paketa.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Svaki radni paket vodi jedan od partnera. Rad u radnim paketima je vremenski različit ovisno o prirodi rezultata koji treba biti proizveden. Tri radna paketa traju od početka do kraja projekta (1., 7. i 8.), a ostali započinju kasnije od početka projekta i prije završavaju.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Zagreb je uključen u 5 radnih paketa i to u 1., 2., 5., 7. i 8.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Tvrtka ZIH</a:t>
            </a:r>
            <a:r>
              <a:rPr lang="hr-HR" sz="1200" baseline="0" dirty="0" smtClean="0">
                <a:effectLst/>
                <a:latin typeface="Times New Roman"/>
                <a:ea typeface="Times New Roman"/>
              </a:rPr>
              <a:t> iz Zagreba voditelj je 7. radnog paketa koji uključuje gradove koji će testirati novi ICT alat – to su, pored Zagreba, </a:t>
            </a:r>
            <a:r>
              <a:rPr lang="hr-HR" sz="1200" baseline="0" dirty="0" err="1" smtClean="0">
                <a:effectLst/>
                <a:latin typeface="Times New Roman"/>
                <a:ea typeface="Times New Roman"/>
              </a:rPr>
              <a:t>Barnsley</a:t>
            </a:r>
            <a:r>
              <a:rPr lang="hr-HR" sz="1200" baseline="0" dirty="0" smtClean="0">
                <a:effectLst/>
                <a:latin typeface="Times New Roman"/>
                <a:ea typeface="Times New Roman"/>
              </a:rPr>
              <a:t> iz Velike Britanije, </a:t>
            </a:r>
            <a:r>
              <a:rPr lang="hr-HR" sz="1200" baseline="0" dirty="0" err="1" smtClean="0">
                <a:effectLst/>
                <a:latin typeface="Times New Roman"/>
                <a:ea typeface="Times New Roman"/>
              </a:rPr>
              <a:t>Pegeia</a:t>
            </a:r>
            <a:r>
              <a:rPr lang="hr-HR" sz="1200" baseline="0" dirty="0" smtClean="0">
                <a:effectLst/>
                <a:latin typeface="Times New Roman"/>
                <a:ea typeface="Times New Roman"/>
              </a:rPr>
              <a:t> iz Cipra i </a:t>
            </a:r>
            <a:r>
              <a:rPr lang="hr-HR" sz="1200" baseline="0" dirty="0" err="1" smtClean="0">
                <a:effectLst/>
                <a:latin typeface="Times New Roman"/>
                <a:ea typeface="Times New Roman"/>
              </a:rPr>
              <a:t>Yantai</a:t>
            </a:r>
            <a:r>
              <a:rPr lang="hr-HR" sz="1200" baseline="0" dirty="0" smtClean="0">
                <a:effectLst/>
                <a:latin typeface="Times New Roman"/>
                <a:ea typeface="Times New Roman"/>
              </a:rPr>
              <a:t> iz Kine. Cilj ovoga radnog paketa je potvrditi da se FUPOL alat može iskoristiti i u velikim i malim gradovima s bez obzira na to da li su u Europi ili van nje.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hr-HR" sz="1200" baseline="0" dirty="0" smtClean="0">
                <a:effectLst/>
                <a:latin typeface="Times New Roman"/>
                <a:ea typeface="Times New Roman"/>
              </a:rPr>
              <a:t>Uloga gradova je da testiraju alat i izvrše evaluacija rezultata testiranja kako bi se dobile povratne informacije na temelju kojih bi komponente alata bile poboljšane.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04713-7BA7-4E10-8ABA-98D2F80543B5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950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</a:pPr>
            <a:endParaRPr lang="hr-HR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Kao što je već danas rečeno uočeno je da način savjetovanja sa zainteresiranom javnošću kojega danas poznajemo i prakticiramo ne smanjuje rizik od propuštanja važnih detalja, isključivanja pojedinih skupina građana, te odbacivanja  donesenih odluka i politika. </a:t>
            </a:r>
          </a:p>
          <a:p>
            <a:pPr algn="just">
              <a:spcAft>
                <a:spcPts val="0"/>
              </a:spcAft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  </a:t>
            </a:r>
          </a:p>
          <a:p>
            <a:pPr algn="just">
              <a:spcAft>
                <a:spcPts val="0"/>
              </a:spcAft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Važan motiv za sudjelovanje u ovom projektu je bio da se razvojem nove tehnologije omogući zainteresiranoj javnosti sudjelovanje u kreiranju odluka aktualnih vlasti koje će bolje služiti javnom interesu</a:t>
            </a:r>
            <a:r>
              <a:rPr lang="hr-HR" sz="1200" baseline="0" dirty="0" smtClean="0">
                <a:effectLst/>
                <a:latin typeface="Times New Roman"/>
                <a:ea typeface="Times New Roman"/>
              </a:rPr>
              <a:t>.</a:t>
            </a:r>
            <a:endParaRPr lang="hr-HR" sz="1200" dirty="0" smtClean="0">
              <a:effectLst/>
              <a:latin typeface="Times New Roman"/>
              <a:ea typeface="Times New Roman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Ovo je bio glavni razlog zbog kojega se Grad Zagreb kao partner uključio u projekt </a:t>
            </a:r>
            <a:r>
              <a:rPr kumimoji="0" lang="hr-H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FUPOL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+mn-cs"/>
              </a:rPr>
              <a:t>Grad Zagreb u ovom projektu ima ulogu korisnika i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+mn-cs"/>
              </a:rPr>
              <a:t>evaluatora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+mn-cs"/>
              </a:rPr>
              <a:t> alata koji će u prvoj fazi testirati u području korištenja zemljišta za unapređenje društvene </a:t>
            </a:r>
            <a:r>
              <a:rPr kumimoji="0" lang="hr-H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+mn-cs"/>
              </a:rPr>
              <a:t>infratstrukture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+mn-cs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Times" pitchFamily="18" charset="0"/>
            </a:endParaRPr>
          </a:p>
        </p:txBody>
      </p:sp>
      <p:sp>
        <p:nvSpPr>
          <p:cNvPr id="235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C1E41DF3-6631-4355-80E3-757BE948C589}" type="slidenum">
              <a:rPr lang="de-DE" smtClean="0">
                <a:solidFill>
                  <a:srgbClr val="000000"/>
                </a:solidFill>
                <a:latin typeface="Times" pitchFamily="18" charset="0"/>
              </a:rPr>
              <a:pPr eaLnBrk="0" hangingPunct="0"/>
              <a:t>7</a:t>
            </a:fld>
            <a:endParaRPr lang="de-DE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hr-HR" sz="1200" b="1" dirty="0" smtClean="0">
                <a:effectLst/>
                <a:latin typeface="Times New Roman"/>
                <a:ea typeface="Times New Roman"/>
              </a:rPr>
              <a:t>FUPOL </a:t>
            </a:r>
            <a:r>
              <a:rPr lang="hr-HR" sz="1200" dirty="0" smtClean="0">
                <a:effectLst/>
                <a:latin typeface="Times New Roman"/>
                <a:ea typeface="Times New Roman"/>
              </a:rPr>
              <a:t>će se fokusirati na one aplikacije, društvene mreže i usluge koje se trenutno smatraju važnima za korištenje u e-sudjelovanju, </a:t>
            </a:r>
          </a:p>
          <a:p>
            <a:pPr algn="just">
              <a:spcAft>
                <a:spcPts val="0"/>
              </a:spcAft>
            </a:pPr>
            <a:endParaRPr lang="hr-HR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a to su: </a:t>
            </a:r>
            <a:r>
              <a:rPr lang="hr-HR" sz="1200" dirty="0" err="1" smtClean="0">
                <a:effectLst/>
                <a:latin typeface="Times New Roman"/>
                <a:ea typeface="Times New Roman"/>
              </a:rPr>
              <a:t>Blogovi</a:t>
            </a:r>
            <a:r>
              <a:rPr lang="hr-HR" sz="1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hr-HR" sz="1200" dirty="0" err="1" smtClean="0">
                <a:effectLst/>
                <a:latin typeface="Times New Roman"/>
                <a:ea typeface="Times New Roman"/>
              </a:rPr>
              <a:t>Facebook</a:t>
            </a:r>
            <a:r>
              <a:rPr lang="hr-HR" sz="1200" dirty="0" smtClean="0">
                <a:effectLst/>
                <a:latin typeface="Times New Roman"/>
                <a:ea typeface="Times New Roman"/>
              </a:rPr>
              <a:t>, </a:t>
            </a:r>
            <a:r>
              <a:rPr lang="hr-HR" sz="1200" dirty="0" err="1" smtClean="0">
                <a:effectLst/>
                <a:latin typeface="Times New Roman"/>
                <a:ea typeface="Times New Roman"/>
              </a:rPr>
              <a:t>Twitter</a:t>
            </a:r>
            <a:r>
              <a:rPr lang="hr-HR" sz="1200" dirty="0" smtClean="0">
                <a:effectLst/>
                <a:latin typeface="Times New Roman"/>
                <a:ea typeface="Times New Roman"/>
              </a:rPr>
              <a:t> i </a:t>
            </a:r>
            <a:r>
              <a:rPr lang="hr-HR" sz="1200" dirty="0" err="1" smtClean="0">
                <a:effectLst/>
                <a:latin typeface="Times New Roman"/>
                <a:ea typeface="Times New Roman"/>
              </a:rPr>
              <a:t>YouTube</a:t>
            </a:r>
            <a:r>
              <a:rPr lang="hr-HR" sz="1200" dirty="0" smtClean="0">
                <a:effectLst/>
                <a:latin typeface="Times New Roman"/>
                <a:ea typeface="Times New Roman"/>
              </a:rPr>
              <a:t>. </a:t>
            </a:r>
          </a:p>
          <a:p>
            <a:pPr algn="just">
              <a:spcAft>
                <a:spcPts val="0"/>
              </a:spcAft>
            </a:pPr>
            <a:endParaRPr lang="hr-HR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Oni će biti kanali s kojih će novi </a:t>
            </a:r>
            <a:r>
              <a:rPr lang="hr-HR" sz="1200" b="1" dirty="0" smtClean="0">
                <a:effectLst/>
                <a:latin typeface="Times New Roman"/>
                <a:ea typeface="Times New Roman"/>
              </a:rPr>
              <a:t>FUPOL</a:t>
            </a:r>
            <a:r>
              <a:rPr lang="hr-HR" sz="1200" dirty="0" smtClean="0">
                <a:effectLst/>
                <a:latin typeface="Times New Roman"/>
                <a:ea typeface="Times New Roman"/>
              </a:rPr>
              <a:t> alat automatski prikupljati, analizirati i interpretirati veliki broj mišljenja zainteresirane javnosti. To će omogućiti bolje razumijevanje potreba građana. </a:t>
            </a:r>
          </a:p>
          <a:p>
            <a:pPr algn="just">
              <a:spcAft>
                <a:spcPts val="0"/>
              </a:spcAft>
            </a:pPr>
            <a:endParaRPr lang="hr-HR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r-HR" sz="1200" dirty="0" smtClean="0">
                <a:effectLst/>
                <a:latin typeface="Times New Roman"/>
                <a:ea typeface="Times New Roman"/>
              </a:rPr>
              <a:t>Softver će također imati sposobnost simuliranja učinaka odluka i politika te bi trebao pomoći vlastima u procesu njihove izrade.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04713-7BA7-4E10-8ABA-98D2F80543B5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65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Provođenje projekta je službeno započelo 01.10.2011. nakon potpisivanja ugovora od strane svih partnera i traje 48 mjeseci.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endParaRPr kumimoji="0" lang="hr-H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Times" pitchFamily="18" charset="0"/>
            </a:endParaRPr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07D97F-EFAD-431E-B25F-74D11E88535A}" type="slidenum">
              <a:rPr lang="de-DE" smtClean="0">
                <a:solidFill>
                  <a:srgbClr val="000000"/>
                </a:solidFill>
                <a:latin typeface="Times" pitchFamily="18" charset="0"/>
                <a:cs typeface="Tahom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mtClean="0">
              <a:solidFill>
                <a:srgbClr val="000000"/>
              </a:solidFill>
              <a:latin typeface="Times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••• </a:t>
            </a:r>
            <a:fld id="{41E08F98-5ABA-4E9D-A570-283D0FE2E0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••• </a:t>
            </a:r>
            <a:fld id="{27D5381E-25C8-4906-B90A-F538321E9E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4888" y="260350"/>
            <a:ext cx="1800225" cy="5911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248275" cy="5911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••• </a:t>
            </a:r>
            <a:fld id="{AD6298C3-3CEA-4CFF-A500-FC11EF1F06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••• </a:t>
            </a:r>
            <a:fld id="{63846ADD-DCB4-4742-BE8E-6A698998F6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••• </a:t>
            </a:r>
            <a:fld id="{518C920B-B4AD-44EE-9C96-116D4521B2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00213"/>
            <a:ext cx="3522663" cy="447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0863" y="1700213"/>
            <a:ext cx="3524250" cy="447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••• </a:t>
            </a:r>
            <a:fld id="{1280741B-A707-47A8-8104-EB5176ABA1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••• </a:t>
            </a:r>
            <a:fld id="{5E873C45-E062-48A1-B8CA-CB4980F309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••• </a:t>
            </a:r>
            <a:fld id="{2F9A4D73-7DD1-4E42-B8BE-96F4931D6A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••• </a:t>
            </a:r>
            <a:fld id="{659A0032-4E95-4A4D-957E-EDD0312DDF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••• </a:t>
            </a:r>
            <a:fld id="{679A3FBA-3865-4696-827F-EB332144BF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••• </a:t>
            </a:r>
            <a:fld id="{EA9C96A5-3FBA-435A-B5A3-9CAE5E580C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facebook.com/fupol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fupol.e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pload\FP7-log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08988" y="5373688"/>
            <a:ext cx="7350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feld 2"/>
          <p:cNvSpPr txBox="1">
            <a:spLocks noChangeArrowheads="1"/>
          </p:cNvSpPr>
          <p:nvPr/>
        </p:nvSpPr>
        <p:spPr bwMode="auto">
          <a:xfrm>
            <a:off x="684213" y="6453188"/>
            <a:ext cx="4622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de-DE" sz="1400" smtClean="0">
                <a:solidFill>
                  <a:srgbClr val="00B0F0"/>
                </a:solidFill>
                <a:cs typeface="+mn-cs"/>
                <a:hlinkClick r:id="rId14"/>
              </a:rPr>
              <a:t>www.fupol.eu</a:t>
            </a:r>
            <a:r>
              <a:rPr lang="de-DE" sz="1400" smtClean="0">
                <a:solidFill>
                  <a:srgbClr val="000000"/>
                </a:solidFill>
                <a:cs typeface="+mn-cs"/>
              </a:rPr>
              <a:t>          </a:t>
            </a:r>
            <a:r>
              <a:rPr lang="de-DE" sz="1400" smtClean="0">
                <a:solidFill>
                  <a:srgbClr val="00B0F0"/>
                </a:solidFill>
                <a:cs typeface="+mn-cs"/>
                <a:hlinkClick r:id="rId15"/>
              </a:rPr>
              <a:t>www.facebook.com/fupol</a:t>
            </a:r>
            <a:r>
              <a:rPr lang="de-DE" sz="1400" smtClean="0">
                <a:solidFill>
                  <a:srgbClr val="00B0F0"/>
                </a:solidFill>
                <a:cs typeface="+mn-cs"/>
              </a:rPr>
              <a:t> </a:t>
            </a:r>
          </a:p>
        </p:txBody>
      </p:sp>
      <p:pic>
        <p:nvPicPr>
          <p:cNvPr id="1028" name="Grafik 7" descr="fb_logo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39975" y="6524625"/>
            <a:ext cx="2079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8" descr="FUPOL_CMYK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10338" y="161925"/>
            <a:ext cx="24542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Grafik 8" descr="bg_footer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623728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0350"/>
            <a:ext cx="55419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213"/>
            <a:ext cx="7199313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143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••• </a:t>
            </a:r>
            <a:fld id="{C51A582C-CE88-4116-B3FF-AF8379C8E4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ahoma" pitchFamily="34" charset="0"/>
          <a:cs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ahoma" pitchFamily="34" charset="0"/>
          <a:cs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ahoma" pitchFamily="34" charset="0"/>
          <a:cs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ahoma" pitchFamily="34" charset="0"/>
          <a:cs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1CBE7"/>
        </a:buClr>
        <a:buFont typeface="Times" pitchFamily="18" charset="0"/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1CBE7"/>
        </a:buClr>
        <a:buFont typeface="Times" pitchFamily="18" charset="0"/>
        <a:buChar char="•"/>
        <a:defRPr sz="2800">
          <a:solidFill>
            <a:schemeClr val="accent2"/>
          </a:solidFill>
          <a:latin typeface="Verdan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1CBE7"/>
        </a:buClr>
        <a:buFont typeface="Times" pitchFamily="18" charset="0"/>
        <a:buChar char="•"/>
        <a:defRPr sz="2400">
          <a:solidFill>
            <a:schemeClr val="accent2"/>
          </a:solidFill>
          <a:latin typeface="Verdana" pitchFamily="34" charset="0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B1CBE7"/>
        </a:buClr>
        <a:buChar char="–"/>
        <a:defRPr sz="2000">
          <a:solidFill>
            <a:schemeClr val="accent2"/>
          </a:solidFill>
          <a:latin typeface="Verdana" pitchFamily="34" charset="0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B1CBE7"/>
        </a:buClr>
        <a:buChar char="»"/>
        <a:defRPr sz="2000">
          <a:solidFill>
            <a:schemeClr val="accent2"/>
          </a:solidFill>
          <a:latin typeface="Verdana" pitchFamily="34" charset="0"/>
          <a:cs typeface="+mn-cs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B1CBE7"/>
        </a:buClr>
        <a:buChar char="»"/>
        <a:defRPr sz="2000">
          <a:solidFill>
            <a:schemeClr val="accent2"/>
          </a:solidFill>
          <a:latin typeface="Verdana" pitchFamily="34" charset="0"/>
          <a:cs typeface="+mn-cs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B1CBE7"/>
        </a:buClr>
        <a:buChar char="»"/>
        <a:defRPr sz="2000">
          <a:solidFill>
            <a:schemeClr val="accent2"/>
          </a:solidFill>
          <a:latin typeface="Verdana" pitchFamily="34" charset="0"/>
          <a:cs typeface="+mn-cs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B1CBE7"/>
        </a:buClr>
        <a:buChar char="»"/>
        <a:defRPr sz="2000">
          <a:solidFill>
            <a:schemeClr val="accent2"/>
          </a:solidFill>
          <a:latin typeface="Verdana" pitchFamily="34" charset="0"/>
          <a:cs typeface="+mn-cs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B1CBE7"/>
        </a:buClr>
        <a:buChar char="»"/>
        <a:defRPr sz="2000">
          <a:solidFill>
            <a:schemeClr val="accent2"/>
          </a:solidFill>
          <a:latin typeface="Verdana" pitchFamily="34" charset="0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feld 33"/>
          <p:cNvSpPr txBox="1">
            <a:spLocks noChangeArrowheads="1"/>
          </p:cNvSpPr>
          <p:nvPr/>
        </p:nvSpPr>
        <p:spPr bwMode="auto">
          <a:xfrm>
            <a:off x="2195737" y="2276475"/>
            <a:ext cx="676875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r-HR" sz="3600" b="1" dirty="0" smtClean="0">
                <a:solidFill>
                  <a:srgbClr val="333399"/>
                </a:solidFill>
                <a:latin typeface="Tahoma" pitchFamily="34" charset="0"/>
              </a:rPr>
              <a:t>FUPOL </a:t>
            </a:r>
          </a:p>
          <a:p>
            <a:pPr algn="ctr" eaLnBrk="0" hangingPunct="0"/>
            <a:endParaRPr lang="hr-HR" sz="28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algn="ctr" eaLnBrk="0" hangingPunct="0"/>
            <a:r>
              <a:rPr lang="de-DE" sz="2800" b="1" dirty="0" smtClean="0">
                <a:solidFill>
                  <a:srgbClr val="333399"/>
                </a:solidFill>
                <a:latin typeface="Tahoma" pitchFamily="34" charset="0"/>
              </a:rPr>
              <a:t>FUTURE </a:t>
            </a:r>
            <a:r>
              <a:rPr lang="de-DE" sz="2800" b="1" dirty="0">
                <a:solidFill>
                  <a:srgbClr val="333399"/>
                </a:solidFill>
                <a:latin typeface="Tahoma" pitchFamily="34" charset="0"/>
              </a:rPr>
              <a:t>POLICY </a:t>
            </a:r>
            <a:r>
              <a:rPr lang="de-DE" sz="2800" b="1" dirty="0" smtClean="0">
                <a:solidFill>
                  <a:srgbClr val="333399"/>
                </a:solidFill>
                <a:latin typeface="Tahoma" pitchFamily="34" charset="0"/>
              </a:rPr>
              <a:t>MODELLING</a:t>
            </a:r>
            <a:endParaRPr lang="hr-HR" sz="28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algn="ctr" eaLnBrk="0" hangingPunct="0"/>
            <a:endParaRPr lang="de-DE" sz="2400" dirty="0">
              <a:solidFill>
                <a:srgbClr val="333399"/>
              </a:solidFill>
              <a:latin typeface="Tahoma" pitchFamily="34" charset="0"/>
            </a:endParaRPr>
          </a:p>
          <a:p>
            <a:pPr algn="ctr" eaLnBrk="0" hangingPunct="0"/>
            <a:r>
              <a:rPr lang="hr-HR" sz="2400" b="1" dirty="0">
                <a:solidFill>
                  <a:srgbClr val="333399"/>
                </a:solidFill>
                <a:latin typeface="Tahoma" pitchFamily="34" charset="0"/>
              </a:rPr>
              <a:t>Inteligentni alati za oblikovanje </a:t>
            </a:r>
            <a:r>
              <a:rPr lang="hr-HR" sz="2400" b="1" dirty="0" smtClean="0">
                <a:solidFill>
                  <a:srgbClr val="333399"/>
                </a:solidFill>
                <a:latin typeface="Tahoma" pitchFamily="34" charset="0"/>
              </a:rPr>
              <a:t>politika</a:t>
            </a:r>
          </a:p>
          <a:p>
            <a:pPr algn="ctr" eaLnBrk="0" hangingPunct="0"/>
            <a:endParaRPr lang="hr-HR" sz="2400" dirty="0">
              <a:solidFill>
                <a:srgbClr val="333399"/>
              </a:solidFill>
              <a:latin typeface="Tahoma" pitchFamily="34" charset="0"/>
            </a:endParaRPr>
          </a:p>
          <a:p>
            <a:pPr algn="ctr" eaLnBrk="0" hangingPunct="0"/>
            <a:r>
              <a:rPr lang="hr-HR" sz="2400" dirty="0" smtClean="0">
                <a:solidFill>
                  <a:srgbClr val="333399"/>
                </a:solidFill>
                <a:latin typeface="Tahoma" pitchFamily="34" charset="0"/>
              </a:rPr>
              <a:t>Zagreb, 16.05.2013.</a:t>
            </a:r>
            <a:endParaRPr lang="de-DE" sz="2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5541962" cy="1008063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it-IT" sz="1800" dirty="0">
                <a:solidFill>
                  <a:srgbClr val="333399"/>
                </a:solidFill>
                <a:ea typeface="+mn-ea"/>
              </a:rPr>
              <a:t>AKTIVNOSTI PROVEDENE</a:t>
            </a:r>
            <a:r>
              <a:rPr lang="hr-HR" sz="1800" dirty="0">
                <a:solidFill>
                  <a:srgbClr val="333399"/>
                </a:solidFill>
                <a:ea typeface="+mn-ea"/>
              </a:rPr>
              <a:t> </a:t>
            </a:r>
            <a:r>
              <a:rPr lang="it-IT" sz="1800" dirty="0">
                <a:solidFill>
                  <a:srgbClr val="333399"/>
                </a:solidFill>
                <a:ea typeface="+mn-ea"/>
              </a:rPr>
              <a:t>U 18 MJESECI PROVEDBE PROJEKTA</a:t>
            </a:r>
            <a:r>
              <a:rPr lang="hr-HR" sz="1800" dirty="0">
                <a:solidFill>
                  <a:srgbClr val="333399"/>
                </a:solidFill>
                <a:ea typeface="+mn-ea"/>
              </a:rPr>
              <a:t>:</a:t>
            </a:r>
            <a:br>
              <a:rPr lang="hr-HR" sz="1800" dirty="0">
                <a:solidFill>
                  <a:srgbClr val="333399"/>
                </a:solidFill>
                <a:ea typeface="+mn-ea"/>
              </a:rPr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 smtClean="0"/>
              <a:t>Gradovi piloti dali su sve podatke potrebne za izradu FUPOL platforme</a:t>
            </a:r>
          </a:p>
          <a:p>
            <a:r>
              <a:rPr lang="hr-HR" sz="1800" dirty="0" smtClean="0"/>
              <a:t>Izrađena je FUPOL platforma od strane za to odgovornih partnera</a:t>
            </a:r>
          </a:p>
          <a:p>
            <a:pPr algn="just"/>
            <a:r>
              <a:rPr lang="hr-HR" sz="1800" dirty="0" smtClean="0"/>
              <a:t>Grad Zagreb je pokrenuo </a:t>
            </a:r>
            <a:r>
              <a:rPr lang="hr-HR" sz="1800" dirty="0" err="1" smtClean="0"/>
              <a:t>blog</a:t>
            </a:r>
            <a:r>
              <a:rPr lang="hr-HR" sz="1800" dirty="0" smtClean="0"/>
              <a:t> </a:t>
            </a:r>
            <a:r>
              <a:rPr lang="pl-PL" sz="1800" dirty="0" smtClean="0"/>
              <a:t>na </a:t>
            </a:r>
            <a:r>
              <a:rPr lang="pl-PL" sz="1800" dirty="0"/>
              <a:t>Facebook i Twitter stranicama Grada </a:t>
            </a:r>
            <a:r>
              <a:rPr lang="pl-PL" sz="1800" dirty="0" smtClean="0"/>
              <a:t>Zagreba </a:t>
            </a:r>
            <a:r>
              <a:rPr lang="hr-HR" sz="1800" dirty="0" smtClean="0"/>
              <a:t>s </a:t>
            </a:r>
            <a:r>
              <a:rPr lang="hr-HR" sz="1800" dirty="0"/>
              <a:t>mapama za davanje </a:t>
            </a:r>
            <a:r>
              <a:rPr lang="hr-HR" sz="1800" dirty="0" smtClean="0"/>
              <a:t>mišljenja u području unapređenja društvene infrastrukture</a:t>
            </a:r>
          </a:p>
          <a:p>
            <a:pPr algn="just"/>
            <a:r>
              <a:rPr lang="hr-HR" sz="1800" dirty="0" smtClean="0"/>
              <a:t>Podnijeto izvješće Stručnom povjerenstvu EK</a:t>
            </a:r>
          </a:p>
          <a:p>
            <a:pPr marL="0" indent="0" algn="just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 smtClean="0"/>
              <a:t> </a:t>
            </a:r>
            <a:endParaRPr lang="hr-HR" sz="1800" dirty="0"/>
          </a:p>
          <a:p>
            <a:endParaRPr lang="hr-HR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3013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hr-HR" sz="2800" dirty="0" smtClean="0">
                <a:solidFill>
                  <a:srgbClr val="333399"/>
                </a:solidFill>
                <a:ea typeface="+mn-ea"/>
              </a:rPr>
              <a:t/>
            </a:r>
            <a:br>
              <a:rPr lang="hr-HR" sz="2800" dirty="0" smtClean="0">
                <a:solidFill>
                  <a:srgbClr val="333399"/>
                </a:solidFill>
                <a:ea typeface="+mn-ea"/>
              </a:rPr>
            </a:br>
            <a:r>
              <a:rPr lang="hr-HR" sz="2800" dirty="0" smtClean="0">
                <a:solidFill>
                  <a:srgbClr val="333399"/>
                </a:solidFill>
                <a:ea typeface="+mn-ea"/>
              </a:rPr>
              <a:t>SLJEDEĆE </a:t>
            </a:r>
            <a:r>
              <a:rPr lang="it-IT" sz="2800" dirty="0" smtClean="0">
                <a:solidFill>
                  <a:srgbClr val="333399"/>
                </a:solidFill>
                <a:ea typeface="+mn-ea"/>
              </a:rPr>
              <a:t>AKTIVNOSTI</a:t>
            </a:r>
            <a:r>
              <a:rPr lang="hr-HR" sz="2800" dirty="0" smtClean="0">
                <a:solidFill>
                  <a:srgbClr val="333399"/>
                </a:solidFill>
                <a:ea typeface="+mn-ea"/>
              </a:rPr>
              <a:t>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199313" cy="4760019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I. faza testiranja </a:t>
            </a:r>
            <a:r>
              <a:rPr lang="hr-HR" sz="2000" dirty="0"/>
              <a:t>alata </a:t>
            </a:r>
            <a:endParaRPr lang="hr-H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Obrada rezultata </a:t>
            </a:r>
            <a:r>
              <a:rPr lang="hr-HR" sz="2000" dirty="0"/>
              <a:t>I. </a:t>
            </a:r>
            <a:r>
              <a:rPr lang="hr-HR" sz="2000" dirty="0" smtClean="0"/>
              <a:t>faze testiranja alata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Poboljšanje alata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/>
              <a:t>II. faza testiranja alata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333399"/>
                </a:solidFill>
              </a:rPr>
              <a:t>Obrada </a:t>
            </a:r>
            <a:r>
              <a:rPr lang="hr-HR" sz="2000" dirty="0">
                <a:solidFill>
                  <a:srgbClr val="333399"/>
                </a:solidFill>
              </a:rPr>
              <a:t>rezultata </a:t>
            </a:r>
            <a:r>
              <a:rPr lang="hr-HR" sz="2000" dirty="0" smtClean="0">
                <a:solidFill>
                  <a:srgbClr val="333399"/>
                </a:solidFill>
              </a:rPr>
              <a:t>II. </a:t>
            </a:r>
            <a:r>
              <a:rPr lang="hr-HR" sz="2000" dirty="0">
                <a:solidFill>
                  <a:srgbClr val="333399"/>
                </a:solidFill>
              </a:rPr>
              <a:t>faze testiranja </a:t>
            </a:r>
            <a:r>
              <a:rPr lang="hr-HR" sz="2000" dirty="0" smtClean="0">
                <a:solidFill>
                  <a:srgbClr val="333399"/>
                </a:solidFill>
              </a:rPr>
              <a:t>alata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333399"/>
                </a:solidFill>
              </a:rPr>
              <a:t>Izrada konačnog modela alata</a:t>
            </a:r>
            <a:endParaRPr lang="hr-HR" sz="2000" dirty="0">
              <a:solidFill>
                <a:srgbClr val="333399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r-HR" sz="1800" dirty="0" smtClean="0"/>
          </a:p>
          <a:p>
            <a:pPr>
              <a:buFont typeface="Arial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7499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19"/>
            <a:ext cx="321945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6585"/>
            <a:ext cx="16160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199313" cy="4903441"/>
          </a:xfrm>
        </p:spPr>
        <p:txBody>
          <a:bodyPr/>
          <a:lstStyle/>
          <a:p>
            <a:pPr marL="0" indent="0">
              <a:buNone/>
            </a:pPr>
            <a:endParaRPr lang="hr-HR" sz="1800" b="1" dirty="0" smtClean="0"/>
          </a:p>
          <a:p>
            <a:pPr marL="0" indent="0">
              <a:buNone/>
            </a:pPr>
            <a:r>
              <a:rPr lang="hr-HR" sz="2400" b="1" dirty="0"/>
              <a:t>KLJUČAN FAKTOR USPJEŠNOSTI PROVEDBE PROJEKTA</a:t>
            </a:r>
          </a:p>
          <a:p>
            <a:pPr marL="0" indent="0" algn="ctr">
              <a:buNone/>
            </a:pPr>
            <a:endParaRPr lang="hr-HR" sz="1800" b="1" dirty="0" smtClean="0"/>
          </a:p>
          <a:p>
            <a:pPr marL="0" indent="0" algn="just">
              <a:buNone/>
            </a:pPr>
            <a:endParaRPr lang="hr-HR" sz="1800" b="1" dirty="0" smtClean="0"/>
          </a:p>
          <a:p>
            <a:pPr marL="0" indent="0" algn="just">
              <a:buNone/>
            </a:pPr>
            <a:endParaRPr lang="hr-HR" sz="2000" b="1" dirty="0" smtClean="0"/>
          </a:p>
          <a:p>
            <a:pPr marL="0" indent="0" algn="just">
              <a:buNone/>
            </a:pPr>
            <a:endParaRPr lang="hr-HR" sz="2000" b="1" dirty="0"/>
          </a:p>
          <a:p>
            <a:pPr marL="0" indent="0" algn="just">
              <a:buNone/>
            </a:pPr>
            <a:endParaRPr lang="hr-HR" sz="2000" b="1" dirty="0" smtClean="0"/>
          </a:p>
          <a:p>
            <a:pPr marL="0" indent="0" algn="just">
              <a:buNone/>
            </a:pPr>
            <a:endParaRPr lang="hr-HR" sz="2000" b="1" dirty="0"/>
          </a:p>
          <a:p>
            <a:pPr marL="0" indent="0" algn="just">
              <a:buNone/>
            </a:pPr>
            <a:endParaRPr lang="hr-HR" sz="2000" b="1" dirty="0" smtClean="0"/>
          </a:p>
          <a:p>
            <a:pPr marL="0" indent="0" algn="just">
              <a:buNone/>
            </a:pPr>
            <a:r>
              <a:rPr lang="hr-HR" sz="2000" b="1" dirty="0" smtClean="0"/>
              <a:t>Odaziv i suradnja građana u testiranju mogućnosti upotrebe alata</a:t>
            </a:r>
          </a:p>
          <a:p>
            <a:pPr marL="0" indent="0" algn="just">
              <a:buNone/>
            </a:pPr>
            <a:endParaRPr lang="hr-HR" sz="1800" b="1" dirty="0" smtClean="0"/>
          </a:p>
          <a:p>
            <a:endParaRPr lang="hr-HR" sz="1800" dirty="0" smtClean="0"/>
          </a:p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93" y="2540132"/>
            <a:ext cx="12255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63" y="3123866"/>
            <a:ext cx="1352680" cy="82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5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hr-HR" sz="2400" b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hr-HR" sz="2400" b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r>
              <a:rPr lang="hr-HR" sz="2400" b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hr-HR" sz="2400" b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r>
              <a:rPr lang="hr-HR" sz="2400" b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Postovi </a:t>
            </a:r>
            <a:r>
              <a:rPr lang="hr-HR" sz="2400" b="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na stranicama Grada Zagreba i na društvenim </a:t>
            </a:r>
            <a:r>
              <a:rPr lang="hr-HR" sz="2400" b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mrežama</a:t>
            </a:r>
            <a:r>
              <a:rPr lang="hr-HR" sz="2800" b="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hr-HR" sz="2800" b="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17583" r="16750" b="5390"/>
          <a:stretch/>
        </p:blipFill>
        <p:spPr bwMode="auto">
          <a:xfrm>
            <a:off x="4041724" y="3049970"/>
            <a:ext cx="4850756" cy="288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5" t="12350" r="23922"/>
          <a:stretch/>
        </p:blipFill>
        <p:spPr bwMode="auto">
          <a:xfrm>
            <a:off x="369314" y="1844824"/>
            <a:ext cx="5426822" cy="408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8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err="1" smtClean="0"/>
              <a:t>Blog</a:t>
            </a:r>
            <a:r>
              <a:rPr lang="hr-HR" sz="2800" dirty="0" smtClean="0"/>
              <a:t> i mape za davanje </a:t>
            </a:r>
            <a:br>
              <a:rPr lang="hr-HR" sz="2800" dirty="0" smtClean="0"/>
            </a:br>
            <a:r>
              <a:rPr lang="hr-HR" sz="2800" dirty="0" smtClean="0"/>
              <a:t>mišljenja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00213"/>
            <a:ext cx="3880632" cy="2016819"/>
          </a:xfrm>
        </p:spPr>
        <p:txBody>
          <a:bodyPr/>
          <a:lstStyle/>
          <a:p>
            <a:pPr lvl="1"/>
            <a:r>
              <a:rPr lang="hr-HR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Vrtići</a:t>
            </a:r>
            <a:endParaRPr lang="hr-HR" sz="18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lvl="1"/>
            <a:r>
              <a:rPr lang="hr-HR" sz="18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Š</a:t>
            </a:r>
            <a:r>
              <a:rPr lang="hr-HR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kole</a:t>
            </a:r>
            <a:endParaRPr lang="hr-HR" sz="18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lvl="1"/>
            <a:r>
              <a:rPr lang="hr-HR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Šport i rekreacija</a:t>
            </a:r>
          </a:p>
          <a:p>
            <a:pPr lvl="1"/>
            <a:r>
              <a:rPr lang="hr-HR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Centar za autizam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12558" r="13726" b="3507"/>
          <a:stretch/>
        </p:blipFill>
        <p:spPr bwMode="auto">
          <a:xfrm>
            <a:off x="4139952" y="1628800"/>
            <a:ext cx="4824536" cy="279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 r="25602" b="24229"/>
          <a:stretch/>
        </p:blipFill>
        <p:spPr bwMode="auto">
          <a:xfrm>
            <a:off x="3198531" y="4005064"/>
            <a:ext cx="583796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03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5"/>
          <p:cNvSpPr>
            <a:spLocks noChangeArrowheads="1"/>
          </p:cNvSpPr>
          <p:nvPr/>
        </p:nvSpPr>
        <p:spPr bwMode="auto">
          <a:xfrm>
            <a:off x="179512" y="1276350"/>
            <a:ext cx="8640638" cy="21359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893763" indent="276225" eaLnBrk="0" hangingPunct="0">
              <a:spcBef>
                <a:spcPct val="20000"/>
              </a:spcBef>
              <a:buClr>
                <a:srgbClr val="003082"/>
              </a:buClr>
              <a:buFont typeface="Wingdings" pitchFamily="2" charset="2"/>
              <a:buChar char="§"/>
              <a:defRPr/>
            </a:pPr>
            <a:endParaRPr lang="de-DE" sz="2400" b="1" dirty="0">
              <a:solidFill>
                <a:srgbClr val="000000"/>
              </a:solidFill>
              <a:cs typeface="Arial" charset="0"/>
            </a:endParaRPr>
          </a:p>
          <a:p>
            <a:pPr marL="1166813" indent="-271463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Font typeface="Wingdings" pitchFamily="2" charset="2"/>
              <a:buChar char="§"/>
              <a:defRPr/>
            </a:pPr>
            <a:endParaRPr lang="en-GB" dirty="0">
              <a:solidFill>
                <a:srgbClr val="333399"/>
              </a:solidFill>
              <a:latin typeface="Tahoma" pitchFamily="34" charset="0"/>
            </a:endParaRP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            </a:t>
            </a: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 marL="893763" eaLnBrk="0" hangingPunct="0">
              <a:spcBef>
                <a:spcPct val="20000"/>
              </a:spcBef>
              <a:buClr>
                <a:srgbClr val="003082"/>
              </a:buClr>
              <a:defRPr/>
            </a:pPr>
            <a:endParaRPr lang="de-DE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FUPOL OČEKIVANI REZULTATI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000" dirty="0" smtClean="0"/>
          </a:p>
          <a:p>
            <a:r>
              <a:rPr lang="hr-HR" sz="2000" dirty="0" smtClean="0"/>
              <a:t>novi alat za savjetovanje sa zainteresiranom javnošću</a:t>
            </a:r>
          </a:p>
          <a:p>
            <a:r>
              <a:rPr lang="hr-HR" sz="2000" dirty="0" smtClean="0"/>
              <a:t>aktivnije i brojnije sudjelovanje građana u odabiru tema o kojima treba odlučiti javna vlast</a:t>
            </a:r>
          </a:p>
          <a:p>
            <a:pPr algn="just"/>
            <a:r>
              <a:rPr lang="hr-HR" sz="2000" dirty="0">
                <a:solidFill>
                  <a:srgbClr val="333399"/>
                </a:solidFill>
              </a:rPr>
              <a:t>aktivnije i brojnije </a:t>
            </a:r>
            <a:r>
              <a:rPr lang="hr-HR" sz="2000" dirty="0" smtClean="0">
                <a:solidFill>
                  <a:srgbClr val="333399"/>
                </a:solidFill>
              </a:rPr>
              <a:t>s</a:t>
            </a:r>
            <a:r>
              <a:rPr lang="hr-HR" sz="2000" dirty="0" smtClean="0"/>
              <a:t>udjelovanje građana u kreiranju politika/odluka</a:t>
            </a:r>
          </a:p>
          <a:p>
            <a:r>
              <a:rPr lang="hr-HR" sz="2000" dirty="0" smtClean="0"/>
              <a:t>Simulacija učinaka kreiranih politika/odluka</a:t>
            </a:r>
          </a:p>
          <a:p>
            <a:pPr lvl="0"/>
            <a:r>
              <a:rPr lang="hr-HR" sz="2000" dirty="0"/>
              <a:t>s</a:t>
            </a:r>
            <a:r>
              <a:rPr lang="hr-HR" sz="2000" dirty="0" smtClean="0"/>
              <a:t>manjenje rizika od propuštanja važnih detalja i odbacivanja donesenih </a:t>
            </a:r>
            <a:r>
              <a:rPr lang="hr-HR" sz="2000" dirty="0">
                <a:solidFill>
                  <a:srgbClr val="333399"/>
                </a:solidFill>
              </a:rPr>
              <a:t>politika/odluka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77702" y="1340768"/>
            <a:ext cx="7772400" cy="1470025"/>
          </a:xfrm>
        </p:spPr>
        <p:txBody>
          <a:bodyPr/>
          <a:lstStyle/>
          <a:p>
            <a:pPr algn="ctr"/>
            <a:r>
              <a:rPr lang="hr-HR" dirty="0" smtClean="0"/>
              <a:t>MI SMO „ZA”</a:t>
            </a:r>
            <a:br>
              <a:rPr lang="hr-HR" dirty="0" smtClean="0"/>
            </a:br>
            <a:r>
              <a:rPr lang="hr-HR" dirty="0" smtClean="0"/>
              <a:t>DA LI STE I VI?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3356992"/>
            <a:ext cx="25241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71" y="4234541"/>
            <a:ext cx="8048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49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feld 2"/>
          <p:cNvSpPr txBox="1">
            <a:spLocks noChangeArrowheads="1"/>
          </p:cNvSpPr>
          <p:nvPr/>
        </p:nvSpPr>
        <p:spPr bwMode="auto">
          <a:xfrm>
            <a:off x="2559050" y="3141663"/>
            <a:ext cx="4002088" cy="646112"/>
          </a:xfrm>
          <a:prstGeom prst="rect">
            <a:avLst/>
          </a:prstGeom>
          <a:gradFill rotWithShape="1">
            <a:gsLst>
              <a:gs pos="0">
                <a:srgbClr val="94C1D9"/>
              </a:gs>
              <a:gs pos="50000">
                <a:srgbClr val="BFD8E5"/>
              </a:gs>
              <a:gs pos="100000">
                <a:srgbClr val="E0EBF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r-HR" sz="3600">
                <a:solidFill>
                  <a:srgbClr val="333399"/>
                </a:solidFill>
                <a:latin typeface="Tahoma" pitchFamily="34" charset="0"/>
              </a:rPr>
              <a:t>HVALA NA PAŽNJI</a:t>
            </a:r>
            <a:endParaRPr lang="de-DE" sz="3600">
              <a:solidFill>
                <a:srgbClr val="333399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5"/>
          <p:cNvSpPr>
            <a:spLocks noChangeArrowheads="1"/>
          </p:cNvSpPr>
          <p:nvPr/>
        </p:nvSpPr>
        <p:spPr bwMode="auto">
          <a:xfrm>
            <a:off x="107504" y="1276350"/>
            <a:ext cx="8712646" cy="63073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893763" indent="276225" eaLnBrk="0" hangingPunct="0">
              <a:spcBef>
                <a:spcPct val="20000"/>
              </a:spcBef>
              <a:buClr>
                <a:srgbClr val="003082"/>
              </a:buClr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accent6"/>
                </a:solidFill>
                <a:latin typeface="+mj-lt"/>
                <a:cs typeface="Arial" charset="0"/>
              </a:rPr>
              <a:t>istraživački </a:t>
            </a:r>
            <a:r>
              <a:rPr lang="hr-HR" dirty="0">
                <a:solidFill>
                  <a:schemeClr val="accent6"/>
                </a:solidFill>
                <a:latin typeface="+mj-lt"/>
                <a:cs typeface="Arial" charset="0"/>
              </a:rPr>
              <a:t>projekt odabran za financiranje u okviru Sedmog okvirnog programa za istraživanje i tehnološki razvoj (FP7) Europske </a:t>
            </a:r>
            <a:r>
              <a:rPr lang="hr-HR" dirty="0" smtClean="0">
                <a:solidFill>
                  <a:schemeClr val="accent6"/>
                </a:solidFill>
                <a:latin typeface="+mj-lt"/>
                <a:cs typeface="Arial" charset="0"/>
              </a:rPr>
              <a:t>zajednice</a:t>
            </a:r>
          </a:p>
          <a:p>
            <a:pPr marL="893763" eaLnBrk="0" hangingPunct="0">
              <a:spcBef>
                <a:spcPct val="20000"/>
              </a:spcBef>
              <a:buClr>
                <a:srgbClr val="003082"/>
              </a:buClr>
              <a:defRPr/>
            </a:pPr>
            <a:endParaRPr lang="hr-HR" dirty="0" smtClean="0">
              <a:solidFill>
                <a:schemeClr val="accent6"/>
              </a:solidFill>
              <a:latin typeface="+mj-lt"/>
              <a:cs typeface="Arial" charset="0"/>
            </a:endParaRPr>
          </a:p>
          <a:p>
            <a:pPr marL="893763" indent="276225" eaLnBrk="0" hangingPunct="0">
              <a:spcBef>
                <a:spcPct val="20000"/>
              </a:spcBef>
              <a:buClr>
                <a:srgbClr val="003082"/>
              </a:buClr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accent6"/>
                </a:solidFill>
                <a:latin typeface="+mj-lt"/>
                <a:cs typeface="Arial" charset="0"/>
              </a:rPr>
              <a:t>Službeni početak provedbe  	01.10.2011.</a:t>
            </a:r>
            <a:endParaRPr lang="de-DE" dirty="0">
              <a:solidFill>
                <a:schemeClr val="accent6"/>
              </a:solidFill>
              <a:latin typeface="+mj-lt"/>
              <a:cs typeface="Arial" charset="0"/>
            </a:endParaRPr>
          </a:p>
          <a:p>
            <a:pPr marL="1166813" indent="-271463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accent6"/>
                </a:solidFill>
                <a:latin typeface="Tahoma" pitchFamily="34" charset="0"/>
              </a:rPr>
              <a:t>Ukupni budžet</a:t>
            </a:r>
            <a:r>
              <a:rPr lang="hr-HR" dirty="0">
                <a:solidFill>
                  <a:schemeClr val="accent6"/>
                </a:solidFill>
                <a:latin typeface="Tahoma" pitchFamily="34" charset="0"/>
              </a:rPr>
              <a:t>:                 </a:t>
            </a:r>
            <a:r>
              <a:rPr lang="hr-HR" dirty="0" smtClean="0">
                <a:solidFill>
                  <a:schemeClr val="accent6"/>
                </a:solidFill>
                <a:latin typeface="Tahoma" pitchFamily="34" charset="0"/>
              </a:rPr>
              <a:t>	9.110.431 EUR</a:t>
            </a:r>
          </a:p>
          <a:p>
            <a:pPr marL="1166813" indent="-271463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accent6"/>
                </a:solidFill>
                <a:latin typeface="Tahoma" pitchFamily="34" charset="0"/>
              </a:rPr>
              <a:t>Ukupno financiranje EU:              6.539.310 EUR</a:t>
            </a:r>
            <a:endParaRPr lang="hr-HR" dirty="0">
              <a:solidFill>
                <a:schemeClr val="accent6"/>
              </a:solidFill>
              <a:latin typeface="Tahoma" pitchFamily="34" charset="0"/>
            </a:endParaRPr>
          </a:p>
          <a:p>
            <a:pPr marL="1166813" indent="-271463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Font typeface="Wingdings" pitchFamily="2" charset="2"/>
              <a:buChar char="§"/>
              <a:defRPr/>
            </a:pPr>
            <a:r>
              <a:rPr lang="hr-HR" dirty="0">
                <a:solidFill>
                  <a:schemeClr val="accent6"/>
                </a:solidFill>
                <a:latin typeface="Tahoma" pitchFamily="34" charset="0"/>
              </a:rPr>
              <a:t>Trajanje:                              </a:t>
            </a:r>
            <a:r>
              <a:rPr lang="hr-HR" dirty="0" smtClean="0">
                <a:solidFill>
                  <a:schemeClr val="accent6"/>
                </a:solidFill>
                <a:latin typeface="Tahoma" pitchFamily="34" charset="0"/>
              </a:rPr>
              <a:t>	48 mjeseci</a:t>
            </a:r>
            <a:endParaRPr lang="hr-HR" dirty="0">
              <a:solidFill>
                <a:schemeClr val="accent6"/>
              </a:solidFill>
              <a:latin typeface="Tahoma" pitchFamily="34" charset="0"/>
            </a:endParaRPr>
          </a:p>
          <a:p>
            <a:pPr marL="1166813" indent="-271463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accent6"/>
                </a:solidFill>
                <a:latin typeface="Tahoma" pitchFamily="34" charset="0"/>
              </a:rPr>
              <a:t>16 </a:t>
            </a:r>
            <a:r>
              <a:rPr lang="hr-HR" dirty="0">
                <a:solidFill>
                  <a:schemeClr val="accent6"/>
                </a:solidFill>
                <a:latin typeface="Tahoma" pitchFamily="34" charset="0"/>
              </a:rPr>
              <a:t>partnera iz Austrije, Hrvatske, Kine, Cipra, </a:t>
            </a:r>
            <a:r>
              <a:rPr lang="hr-HR" dirty="0" smtClean="0">
                <a:solidFill>
                  <a:schemeClr val="accent6"/>
                </a:solidFill>
                <a:latin typeface="Tahoma" pitchFamily="34" charset="0"/>
              </a:rPr>
              <a:t>Njemačke, </a:t>
            </a:r>
            <a:r>
              <a:rPr lang="hr-HR" dirty="0">
                <a:solidFill>
                  <a:schemeClr val="accent6"/>
                </a:solidFill>
                <a:latin typeface="Tahoma" pitchFamily="34" charset="0"/>
              </a:rPr>
              <a:t>Latvije, Rumunjske, </a:t>
            </a:r>
            <a:r>
              <a:rPr lang="hr-HR" dirty="0" smtClean="0">
                <a:solidFill>
                  <a:schemeClr val="accent6"/>
                </a:solidFill>
                <a:latin typeface="Tahoma" pitchFamily="34" charset="0"/>
              </a:rPr>
              <a:t>Španjolske i </a:t>
            </a:r>
            <a:r>
              <a:rPr lang="hr-HR" dirty="0">
                <a:solidFill>
                  <a:schemeClr val="accent6"/>
                </a:solidFill>
                <a:latin typeface="Tahoma" pitchFamily="34" charset="0"/>
              </a:rPr>
              <a:t>Ujedinjenog Kraljevstva </a:t>
            </a:r>
            <a:endParaRPr lang="hr-HR" dirty="0" smtClean="0">
              <a:solidFill>
                <a:schemeClr val="accent6"/>
              </a:solidFill>
              <a:latin typeface="Tahoma" pitchFamily="34" charset="0"/>
            </a:endParaRPr>
          </a:p>
          <a:p>
            <a:pPr marL="1166813" indent="-271463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accent6"/>
                </a:solidFill>
                <a:latin typeface="Tahoma" pitchFamily="34" charset="0"/>
              </a:rPr>
              <a:t>Koordinator projekta je IT tvrtka </a:t>
            </a:r>
            <a:r>
              <a:rPr lang="hr-HR" dirty="0" err="1" smtClean="0">
                <a:solidFill>
                  <a:schemeClr val="accent6"/>
                </a:solidFill>
                <a:latin typeface="Tahoma" pitchFamily="34" charset="0"/>
              </a:rPr>
              <a:t>Cellent</a:t>
            </a:r>
            <a:r>
              <a:rPr lang="hr-HR" dirty="0" smtClean="0">
                <a:solidFill>
                  <a:schemeClr val="accent6"/>
                </a:solidFill>
                <a:latin typeface="Tahoma" pitchFamily="34" charset="0"/>
              </a:rPr>
              <a:t> AG iz Beča</a:t>
            </a:r>
            <a:endParaRPr lang="hr-HR" dirty="0">
              <a:solidFill>
                <a:schemeClr val="accent6"/>
              </a:solidFill>
              <a:latin typeface="Tahoma" pitchFamily="34" charset="0"/>
            </a:endParaRPr>
          </a:p>
          <a:p>
            <a:pPr marL="1166813" indent="-271463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Font typeface="Wingdings" pitchFamily="2" charset="2"/>
              <a:buChar char="§"/>
              <a:defRPr/>
            </a:pPr>
            <a:endParaRPr lang="hr-HR" dirty="0">
              <a:solidFill>
                <a:schemeClr val="accent6"/>
              </a:solidFill>
              <a:latin typeface="Tahoma" pitchFamily="34" charset="0"/>
            </a:endParaRPr>
          </a:p>
          <a:p>
            <a:pPr marL="1166813" indent="-271463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Font typeface="Wingdings" pitchFamily="2" charset="2"/>
              <a:buChar char="§"/>
              <a:defRPr/>
            </a:pPr>
            <a:endParaRPr lang="hr-HR" dirty="0">
              <a:solidFill>
                <a:srgbClr val="333399"/>
              </a:solidFill>
              <a:latin typeface="Tahoma" pitchFamily="34" charset="0"/>
            </a:endParaRPr>
          </a:p>
          <a:p>
            <a:pPr marL="1166813" indent="-271463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Font typeface="Wingdings" pitchFamily="2" charset="2"/>
              <a:buChar char="§"/>
              <a:defRPr/>
            </a:pPr>
            <a:endParaRPr lang="en-GB" dirty="0">
              <a:solidFill>
                <a:srgbClr val="333399"/>
              </a:solidFill>
              <a:latin typeface="Tahoma" pitchFamily="34" charset="0"/>
            </a:endParaRP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            </a:t>
            </a: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 marL="893763" eaLnBrk="0" hangingPunct="0">
              <a:spcBef>
                <a:spcPct val="20000"/>
              </a:spcBef>
              <a:buClr>
                <a:srgbClr val="003082"/>
              </a:buClr>
              <a:defRPr/>
            </a:pPr>
            <a:endParaRPr lang="de-DE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578" name="Rechteck 6"/>
          <p:cNvSpPr>
            <a:spLocks noChangeArrowheads="1"/>
          </p:cNvSpPr>
          <p:nvPr/>
        </p:nvSpPr>
        <p:spPr bwMode="auto">
          <a:xfrm>
            <a:off x="431800" y="374650"/>
            <a:ext cx="7704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sz="2400" b="1">
                <a:solidFill>
                  <a:srgbClr val="333399"/>
                </a:solidFill>
                <a:latin typeface="Verdana" pitchFamily="34" charset="0"/>
              </a:rPr>
              <a:t>FUPOL – ČINJENICE I BROJKE</a:t>
            </a:r>
            <a:endParaRPr lang="de-DE" sz="3200">
              <a:solidFill>
                <a:srgbClr val="3333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28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5"/>
          <p:cNvSpPr>
            <a:spLocks noChangeArrowheads="1"/>
          </p:cNvSpPr>
          <p:nvPr/>
        </p:nvSpPr>
        <p:spPr bwMode="auto">
          <a:xfrm>
            <a:off x="179512" y="1276350"/>
            <a:ext cx="8640638" cy="61698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893763" eaLnBrk="0" hangingPunct="0">
              <a:spcBef>
                <a:spcPct val="20000"/>
              </a:spcBef>
              <a:buClr>
                <a:srgbClr val="003082"/>
              </a:buClr>
              <a:defRPr/>
            </a:pPr>
            <a:endParaRPr lang="de-DE" sz="2400" b="1" dirty="0">
              <a:solidFill>
                <a:srgbClr val="000000"/>
              </a:solidFill>
              <a:cs typeface="Arial" charset="0"/>
            </a:endParaRPr>
          </a:p>
          <a:p>
            <a:pPr marL="1238250" indent="-342900" algn="just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AutoNum type="arabicPeriod"/>
              <a:defRPr/>
            </a:pP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Izraditi i razviti napredni ICT alat pomoću kojega bi zainteresirana javnost sudjelovala u kreiranju politika/odluka</a:t>
            </a:r>
          </a:p>
          <a:p>
            <a:pPr marL="1238250" indent="-342900" algn="just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AutoNum type="arabicPeriod"/>
              <a:defRPr/>
            </a:pP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Prednosti alata:</a:t>
            </a:r>
          </a:p>
          <a:p>
            <a:pPr marL="895350" algn="just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vi-VN" dirty="0" smtClean="0">
                <a:solidFill>
                  <a:srgbClr val="333399"/>
                </a:solidFill>
                <a:latin typeface="Tahoma" pitchFamily="34" charset="0"/>
              </a:rPr>
              <a:t></a:t>
            </a:r>
            <a:r>
              <a:rPr lang="vi-VN" dirty="0">
                <a:solidFill>
                  <a:srgbClr val="333399"/>
                </a:solidFill>
                <a:latin typeface="Tahoma" pitchFamily="34" charset="0"/>
              </a:rPr>
              <a:t>	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omogućiti će</a:t>
            </a:r>
            <a:r>
              <a:rPr lang="vi-VN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vi-VN" dirty="0">
                <a:solidFill>
                  <a:srgbClr val="333399"/>
                </a:solidFill>
                <a:latin typeface="Tahoma" pitchFamily="34" charset="0"/>
              </a:rPr>
              <a:t>dobivanje direktnih informacija putem socijalnih mreža </a:t>
            </a:r>
          </a:p>
          <a:p>
            <a:pPr marL="895350" algn="just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vi-VN" dirty="0">
                <a:solidFill>
                  <a:srgbClr val="333399"/>
                </a:solidFill>
                <a:latin typeface="Tahoma" pitchFamily="34" charset="0"/>
              </a:rPr>
              <a:t>	</a:t>
            </a:r>
            <a:r>
              <a:rPr lang="vi-VN" dirty="0" smtClean="0">
                <a:solidFill>
                  <a:srgbClr val="333399"/>
                </a:solidFill>
                <a:latin typeface="Tahoma" pitchFamily="34" charset="0"/>
              </a:rPr>
              <a:t>uključi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ti će</a:t>
            </a:r>
            <a:r>
              <a:rPr lang="vi-VN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vi-VN" dirty="0">
                <a:solidFill>
                  <a:srgbClr val="333399"/>
                </a:solidFill>
                <a:latin typeface="Tahoma" pitchFamily="34" charset="0"/>
              </a:rPr>
              <a:t>građane u proces kreiranje lokalnih </a:t>
            </a:r>
            <a:r>
              <a:rPr lang="vi-VN" dirty="0" smtClean="0">
                <a:solidFill>
                  <a:srgbClr val="333399"/>
                </a:solidFill>
                <a:latin typeface="Tahoma" pitchFamily="34" charset="0"/>
              </a:rPr>
              <a:t>politika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/odluka</a:t>
            </a:r>
            <a:endParaRPr lang="vi-VN" dirty="0">
              <a:solidFill>
                <a:srgbClr val="333399"/>
              </a:solidFill>
              <a:latin typeface="Tahoma" pitchFamily="34" charset="0"/>
            </a:endParaRPr>
          </a:p>
          <a:p>
            <a:pPr marL="895350" algn="just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vi-VN" dirty="0">
                <a:solidFill>
                  <a:srgbClr val="333399"/>
                </a:solidFill>
                <a:latin typeface="Tahoma" pitchFamily="34" charset="0"/>
              </a:rPr>
              <a:t>	</a:t>
            </a:r>
            <a:r>
              <a:rPr lang="vi-VN" dirty="0" smtClean="0">
                <a:solidFill>
                  <a:srgbClr val="333399"/>
                </a:solidFill>
                <a:latin typeface="Tahoma" pitchFamily="34" charset="0"/>
              </a:rPr>
              <a:t>omogući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ti će</a:t>
            </a:r>
            <a:r>
              <a:rPr lang="vi-VN" dirty="0" smtClean="0">
                <a:solidFill>
                  <a:srgbClr val="333399"/>
                </a:solidFill>
                <a:latin typeface="Tahoma" pitchFamily="34" charset="0"/>
              </a:rPr>
              <a:t>  </a:t>
            </a:r>
            <a:r>
              <a:rPr lang="vi-VN" dirty="0">
                <a:solidFill>
                  <a:srgbClr val="333399"/>
                </a:solidFill>
                <a:latin typeface="Tahoma" pitchFamily="34" charset="0"/>
              </a:rPr>
              <a:t>interakciju građana s lokalnim vlastima</a:t>
            </a:r>
          </a:p>
          <a:p>
            <a:pPr marL="895350" algn="just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vi-VN" dirty="0">
                <a:solidFill>
                  <a:srgbClr val="333399"/>
                </a:solidFill>
                <a:latin typeface="Tahoma" pitchFamily="34" charset="0"/>
              </a:rPr>
              <a:t>	bolje razumijevanje potreba građana i ostalih zainteresiranih</a:t>
            </a:r>
          </a:p>
          <a:p>
            <a:pPr marL="895350" algn="just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vi-VN" dirty="0">
                <a:solidFill>
                  <a:srgbClr val="333399"/>
                </a:solidFill>
                <a:latin typeface="Tahoma" pitchFamily="34" charset="0"/>
              </a:rPr>
              <a:t>	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simulirao</a:t>
            </a:r>
            <a:r>
              <a:rPr lang="vi-VN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vi-VN" dirty="0">
                <a:solidFill>
                  <a:srgbClr val="333399"/>
                </a:solidFill>
                <a:latin typeface="Tahoma" pitchFamily="34" charset="0"/>
              </a:rPr>
              <a:t>bi  </a:t>
            </a:r>
            <a:r>
              <a:rPr lang="vi-VN" dirty="0" smtClean="0">
                <a:solidFill>
                  <a:srgbClr val="333399"/>
                </a:solidFill>
                <a:latin typeface="Tahoma" pitchFamily="34" charset="0"/>
              </a:rPr>
              <a:t>posljedic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e kreiranih politika/odluka</a:t>
            </a:r>
            <a:r>
              <a:rPr lang="vi-VN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endParaRPr lang="vi-VN" dirty="0">
              <a:solidFill>
                <a:srgbClr val="333399"/>
              </a:solidFill>
              <a:latin typeface="Tahoma" pitchFamily="34" charset="0"/>
            </a:endParaRPr>
          </a:p>
          <a:p>
            <a:pPr marL="895350" algn="just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vi-VN" dirty="0">
                <a:solidFill>
                  <a:srgbClr val="333399"/>
                </a:solidFill>
                <a:latin typeface="Tahoma" pitchFamily="34" charset="0"/>
              </a:rPr>
              <a:t>	omogućio bi donošenje boljih odluka. </a:t>
            </a:r>
          </a:p>
          <a:p>
            <a:pPr marL="895350" algn="just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endParaRPr lang="hr-HR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895350" algn="just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endParaRPr lang="hr-HR" dirty="0">
              <a:solidFill>
                <a:srgbClr val="333399"/>
              </a:solidFill>
              <a:latin typeface="Tahoma" pitchFamily="34" charset="0"/>
            </a:endParaRP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 marL="893763" eaLnBrk="0" hangingPunct="0">
              <a:spcBef>
                <a:spcPct val="20000"/>
              </a:spcBef>
              <a:buClr>
                <a:srgbClr val="003082"/>
              </a:buClr>
              <a:defRPr/>
            </a:pPr>
            <a:endParaRPr lang="de-DE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6" name="Rechteck 6"/>
          <p:cNvSpPr>
            <a:spLocks noChangeArrowheads="1"/>
          </p:cNvSpPr>
          <p:nvPr/>
        </p:nvSpPr>
        <p:spPr bwMode="auto">
          <a:xfrm>
            <a:off x="431800" y="374650"/>
            <a:ext cx="770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sz="2400" b="1" dirty="0">
                <a:solidFill>
                  <a:srgbClr val="333399"/>
                </a:solidFill>
                <a:latin typeface="Verdana" pitchFamily="34" charset="0"/>
              </a:rPr>
              <a:t>FUPOL – </a:t>
            </a:r>
            <a:r>
              <a:rPr lang="hr-HR" sz="2400" b="1" dirty="0" smtClean="0">
                <a:solidFill>
                  <a:srgbClr val="333399"/>
                </a:solidFill>
                <a:latin typeface="Verdana" pitchFamily="34" charset="0"/>
              </a:rPr>
              <a:t>CILJ I PREDNOSTI </a:t>
            </a:r>
          </a:p>
          <a:p>
            <a:pPr eaLnBrk="0" hangingPunct="0"/>
            <a:r>
              <a:rPr lang="hr-HR" sz="2400" b="1" dirty="0" smtClean="0">
                <a:solidFill>
                  <a:srgbClr val="333399"/>
                </a:solidFill>
                <a:latin typeface="Verdana" pitchFamily="34" charset="0"/>
              </a:rPr>
              <a:t>PROJEKTA</a:t>
            </a:r>
            <a:endParaRPr lang="de-DE" sz="3200" dirty="0">
              <a:solidFill>
                <a:srgbClr val="3333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hteck 6"/>
          <p:cNvSpPr>
            <a:spLocks noChangeArrowheads="1"/>
          </p:cNvSpPr>
          <p:nvPr/>
        </p:nvSpPr>
        <p:spPr bwMode="auto">
          <a:xfrm>
            <a:off x="398463" y="236538"/>
            <a:ext cx="7032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b="1" dirty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de-DE" sz="2400" dirty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sz="2400" dirty="0">
                <a:solidFill>
                  <a:srgbClr val="003082"/>
                </a:solidFill>
                <a:latin typeface="Verdana" pitchFamily="34" charset="0"/>
              </a:rPr>
              <a:t> </a:t>
            </a:r>
            <a:endParaRPr lang="de-DE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34" name="Picture 7" descr="http://t0.gstatic.com/images?q=tbn:ANd9GcQchd_IS1HbwkqMAY0v4OGkwbLBWfdBV4ZbUiXI2jpUGOLAP5mFpQ"/>
          <p:cNvSpPr>
            <a:spLocks noChangeAspect="1" noChangeArrowheads="1"/>
          </p:cNvSpPr>
          <p:nvPr/>
        </p:nvSpPr>
        <p:spPr bwMode="auto">
          <a:xfrm>
            <a:off x="998538" y="4937919"/>
            <a:ext cx="16192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 dirty="0"/>
          </a:p>
        </p:txBody>
      </p:sp>
      <p:sp>
        <p:nvSpPr>
          <p:cNvPr id="18435" name="Picture 9" descr="http://www.pachnerweb.at/data/uploads/2011/04/Fotolia_14760593_XS.jpg"/>
          <p:cNvSpPr>
            <a:spLocks noChangeAspect="1" noChangeArrowheads="1"/>
          </p:cNvSpPr>
          <p:nvPr/>
        </p:nvSpPr>
        <p:spPr bwMode="auto">
          <a:xfrm>
            <a:off x="998538" y="3557331"/>
            <a:ext cx="1443037" cy="59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 dirty="0"/>
          </a:p>
        </p:txBody>
      </p:sp>
      <p:sp>
        <p:nvSpPr>
          <p:cNvPr id="18436" name="Textfeld 1"/>
          <p:cNvSpPr txBox="1">
            <a:spLocks noChangeArrowheads="1"/>
          </p:cNvSpPr>
          <p:nvPr/>
        </p:nvSpPr>
        <p:spPr bwMode="auto">
          <a:xfrm>
            <a:off x="715963" y="5884863"/>
            <a:ext cx="2058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400" dirty="0" err="1">
                <a:solidFill>
                  <a:srgbClr val="333399"/>
                </a:solidFill>
                <a:latin typeface="Verdana" pitchFamily="34" charset="0"/>
              </a:rPr>
              <a:t>Sc</a:t>
            </a:r>
            <a:r>
              <a:rPr lang="hr-HR" sz="1400" dirty="0" err="1">
                <a:solidFill>
                  <a:srgbClr val="333399"/>
                </a:solidFill>
                <a:latin typeface="Verdana" pitchFamily="34" charset="0"/>
              </a:rPr>
              <a:t>enariji</a:t>
            </a:r>
            <a:r>
              <a:rPr lang="hr-HR" sz="1400" dirty="0">
                <a:solidFill>
                  <a:srgbClr val="333399"/>
                </a:solidFill>
                <a:latin typeface="Verdana" pitchFamily="34" charset="0"/>
              </a:rPr>
              <a:t>, simulacije</a:t>
            </a:r>
            <a:r>
              <a:rPr lang="de-DE" sz="1400" dirty="0">
                <a:solidFill>
                  <a:srgbClr val="333399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8437" name="Textfeld 10"/>
          <p:cNvSpPr txBox="1">
            <a:spLocks noChangeArrowheads="1"/>
          </p:cNvSpPr>
          <p:nvPr/>
        </p:nvSpPr>
        <p:spPr bwMode="auto">
          <a:xfrm>
            <a:off x="217488" y="4508500"/>
            <a:ext cx="3303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r-HR" sz="1400" dirty="0">
                <a:latin typeface="Verdana" pitchFamily="34" charset="0"/>
              </a:rPr>
              <a:t>Uključivanje zainteresiranih strana</a:t>
            </a:r>
            <a:endParaRPr lang="de-DE" sz="1400" dirty="0">
              <a:latin typeface="Verdana" pitchFamily="34" charset="0"/>
            </a:endParaRPr>
          </a:p>
        </p:txBody>
      </p:sp>
      <p:sp>
        <p:nvSpPr>
          <p:cNvPr id="18438" name="Textfeld 12"/>
          <p:cNvSpPr txBox="1">
            <a:spLocks noChangeArrowheads="1"/>
          </p:cNvSpPr>
          <p:nvPr/>
        </p:nvSpPr>
        <p:spPr bwMode="auto">
          <a:xfrm>
            <a:off x="447674" y="2114550"/>
            <a:ext cx="2544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r-HR" sz="1400" dirty="0">
                <a:solidFill>
                  <a:srgbClr val="333399"/>
                </a:solidFill>
                <a:latin typeface="Verdana" pitchFamily="34" charset="0"/>
              </a:rPr>
              <a:t>Uočavanje „</a:t>
            </a:r>
            <a:r>
              <a:rPr lang="hr-HR" sz="1400" dirty="0" err="1" smtClean="0">
                <a:solidFill>
                  <a:srgbClr val="333399"/>
                </a:solidFill>
                <a:latin typeface="Verdana" pitchFamily="34" charset="0"/>
              </a:rPr>
              <a:t>vručih</a:t>
            </a:r>
            <a:r>
              <a:rPr lang="hr-HR" sz="1400" dirty="0">
                <a:solidFill>
                  <a:srgbClr val="333399"/>
                </a:solidFill>
                <a:latin typeface="Verdana" pitchFamily="34" charset="0"/>
              </a:rPr>
              <a:t>” tema</a:t>
            </a:r>
            <a:r>
              <a:rPr lang="de-DE" sz="1400" dirty="0">
                <a:solidFill>
                  <a:srgbClr val="333399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18439" name="Nach links gekrümmter Pfeil 2"/>
          <p:cNvSpPr>
            <a:spLocks noChangeArrowheads="1"/>
          </p:cNvSpPr>
          <p:nvPr/>
        </p:nvSpPr>
        <p:spPr bwMode="auto">
          <a:xfrm>
            <a:off x="2687638" y="4005263"/>
            <a:ext cx="560387" cy="1439862"/>
          </a:xfrm>
          <a:prstGeom prst="curvedLeftArrow">
            <a:avLst>
              <a:gd name="adj1" fmla="val 24980"/>
              <a:gd name="adj2" fmla="val 49937"/>
              <a:gd name="adj3" fmla="val 25000"/>
            </a:avLst>
          </a:prstGeom>
          <a:solidFill>
            <a:srgbClr val="125E88"/>
          </a:solidFill>
          <a:ln w="50800" algn="ctr">
            <a:solidFill>
              <a:srgbClr val="FF7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40" name="Nach links gekrümmter Pfeil 14"/>
          <p:cNvSpPr>
            <a:spLocks noChangeArrowheads="1"/>
          </p:cNvSpPr>
          <p:nvPr/>
        </p:nvSpPr>
        <p:spPr bwMode="auto">
          <a:xfrm rot="10800000">
            <a:off x="368300" y="3933825"/>
            <a:ext cx="558800" cy="1439863"/>
          </a:xfrm>
          <a:prstGeom prst="curvedLeftArrow">
            <a:avLst>
              <a:gd name="adj1" fmla="val 25051"/>
              <a:gd name="adj2" fmla="val 50079"/>
              <a:gd name="adj3" fmla="val 25000"/>
            </a:avLst>
          </a:prstGeom>
          <a:solidFill>
            <a:srgbClr val="125E88"/>
          </a:solidFill>
          <a:ln w="50800" algn="ctr">
            <a:solidFill>
              <a:srgbClr val="FF7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Gestreifter Pfeil nach rechts 3"/>
          <p:cNvSpPr/>
          <p:nvPr/>
        </p:nvSpPr>
        <p:spPr bwMode="auto">
          <a:xfrm rot="5400000">
            <a:off x="1476373" y="3600195"/>
            <a:ext cx="487363" cy="401638"/>
          </a:xfrm>
          <a:prstGeom prst="stripedRightArrow">
            <a:avLst/>
          </a:prstGeom>
          <a:solidFill>
            <a:srgbClr val="2B8BA9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8442" name="Rechteck 16"/>
          <p:cNvSpPr>
            <a:spLocks noChangeArrowheads="1"/>
          </p:cNvSpPr>
          <p:nvPr/>
        </p:nvSpPr>
        <p:spPr bwMode="auto">
          <a:xfrm>
            <a:off x="438150" y="236538"/>
            <a:ext cx="7704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sz="2400" b="1" dirty="0" smtClean="0">
                <a:solidFill>
                  <a:srgbClr val="333399"/>
                </a:solidFill>
                <a:latin typeface="Verdana" pitchFamily="34" charset="0"/>
              </a:rPr>
              <a:t>OSNOVNA FUPOL</a:t>
            </a:r>
            <a:r>
              <a:rPr lang="de-DE" sz="2400" b="1" dirty="0" smtClean="0"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de-DE" sz="2400" b="1" dirty="0">
                <a:solidFill>
                  <a:srgbClr val="333399"/>
                </a:solidFill>
                <a:latin typeface="Verdana" pitchFamily="34" charset="0"/>
              </a:rPr>
              <a:t>IDE</a:t>
            </a:r>
            <a:r>
              <a:rPr lang="hr-HR" sz="2400" b="1" dirty="0">
                <a:solidFill>
                  <a:srgbClr val="333399"/>
                </a:solidFill>
                <a:latin typeface="Verdana" pitchFamily="34" charset="0"/>
              </a:rPr>
              <a:t>J</a:t>
            </a:r>
            <a:r>
              <a:rPr lang="de-DE" sz="2400" b="1" dirty="0" smtClean="0">
                <a:solidFill>
                  <a:srgbClr val="333399"/>
                </a:solidFill>
                <a:latin typeface="Verdana" pitchFamily="34" charset="0"/>
              </a:rPr>
              <a:t>A</a:t>
            </a:r>
            <a:r>
              <a:rPr lang="hr-HR" sz="2400" b="1" dirty="0" smtClean="0"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de-DE" sz="2400" b="1" dirty="0" smtClean="0">
                <a:solidFill>
                  <a:srgbClr val="333399"/>
                </a:solidFill>
                <a:latin typeface="Verdana" pitchFamily="34" charset="0"/>
              </a:rPr>
              <a:t>    </a:t>
            </a:r>
            <a:r>
              <a:rPr lang="de-DE" sz="2400" dirty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sz="2400" dirty="0">
                <a:solidFill>
                  <a:srgbClr val="003082"/>
                </a:solidFill>
                <a:latin typeface="Verdana" pitchFamily="34" charset="0"/>
              </a:rPr>
              <a:t> </a:t>
            </a:r>
            <a:endParaRPr lang="de-DE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43" name="Textfeld 4"/>
          <p:cNvSpPr txBox="1">
            <a:spLocks noChangeArrowheads="1"/>
          </p:cNvSpPr>
          <p:nvPr/>
        </p:nvSpPr>
        <p:spPr bwMode="auto">
          <a:xfrm>
            <a:off x="3492500" y="2060575"/>
            <a:ext cx="49672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Alat automatski </a:t>
            </a: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sakuplja, analizira i interpretira brojna mišljenja izrečena na Internetu</a:t>
            </a:r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 eaLnBrk="0" hangingPunct="0"/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 eaLnBrk="0" hangingPunct="0"/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 eaLnBrk="0" hangingPunct="0"/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Uključuje građane i druge zainteresirane  pomoću </a:t>
            </a:r>
            <a:r>
              <a:rPr lang="hr-HR" dirty="0" err="1">
                <a:solidFill>
                  <a:srgbClr val="333399"/>
                </a:solidFill>
                <a:latin typeface="Tahoma" pitchFamily="34" charset="0"/>
              </a:rPr>
              <a:t>multikanalnog</a:t>
            </a: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  računalstva i „</a:t>
            </a:r>
            <a:r>
              <a:rPr lang="hr-HR" dirty="0" err="1">
                <a:solidFill>
                  <a:srgbClr val="333399"/>
                </a:solidFill>
                <a:latin typeface="Tahoma" pitchFamily="34" charset="0"/>
              </a:rPr>
              <a:t>crowd</a:t>
            </a: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hr-HR" dirty="0" err="1">
                <a:solidFill>
                  <a:srgbClr val="333399"/>
                </a:solidFill>
                <a:latin typeface="Tahoma" pitchFamily="34" charset="0"/>
              </a:rPr>
              <a:t>source</a:t>
            </a: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-</a:t>
            </a:r>
            <a:r>
              <a:rPr lang="hr-HR" dirty="0" err="1">
                <a:solidFill>
                  <a:srgbClr val="333399"/>
                </a:solidFill>
                <a:latin typeface="Tahoma" pitchFamily="34" charset="0"/>
              </a:rPr>
              <a:t>inga</a:t>
            </a: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”</a:t>
            </a:r>
          </a:p>
          <a:p>
            <a:pPr eaLnBrk="0" hangingPunct="0"/>
            <a:endParaRPr lang="hr-HR" dirty="0">
              <a:solidFill>
                <a:srgbClr val="333399"/>
              </a:solidFill>
              <a:latin typeface="Tahoma" pitchFamily="34" charset="0"/>
            </a:endParaRPr>
          </a:p>
          <a:p>
            <a:pPr eaLnBrk="0" hangingPunct="0"/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 eaLnBrk="0" hangingPunct="0"/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Simulira efekte javnih politika i propisa te pomaže vlastima u cijelom procesu osmišljavanja politika</a:t>
            </a:r>
            <a:endParaRPr lang="de-DE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18444" name="Grafik 13" descr="topic_fin.jpg"/>
          <p:cNvSpPr>
            <a:spLocks noChangeAspect="1"/>
          </p:cNvSpPr>
          <p:nvPr/>
        </p:nvSpPr>
        <p:spPr bwMode="auto">
          <a:xfrm>
            <a:off x="827088" y="1684338"/>
            <a:ext cx="15843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944563"/>
            <a:ext cx="15843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53" y="2471482"/>
            <a:ext cx="14446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4873626"/>
            <a:ext cx="16160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hteck 6"/>
          <p:cNvSpPr>
            <a:spLocks noChangeArrowheads="1"/>
          </p:cNvSpPr>
          <p:nvPr/>
        </p:nvSpPr>
        <p:spPr bwMode="auto">
          <a:xfrm>
            <a:off x="398463" y="236538"/>
            <a:ext cx="7032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2400" b="1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de-DE" sz="240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de-DE" sz="2400">
                <a:solidFill>
                  <a:srgbClr val="000000"/>
                </a:solidFill>
                <a:latin typeface="Verdana" pitchFamily="34" charset="0"/>
              </a:rPr>
            </a:br>
            <a:r>
              <a:rPr lang="de-DE" sz="2400">
                <a:solidFill>
                  <a:srgbClr val="003082"/>
                </a:solidFill>
                <a:latin typeface="Verdana" pitchFamily="34" charset="0"/>
              </a:rPr>
              <a:t> </a:t>
            </a:r>
            <a:endParaRPr lang="de-DE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626" name="Rechteck 16"/>
          <p:cNvSpPr>
            <a:spLocks noChangeArrowheads="1"/>
          </p:cNvSpPr>
          <p:nvPr/>
        </p:nvSpPr>
        <p:spPr bwMode="auto">
          <a:xfrm>
            <a:off x="438150" y="236538"/>
            <a:ext cx="7704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sz="2400" b="1" dirty="0">
                <a:solidFill>
                  <a:srgbClr val="333399"/>
                </a:solidFill>
                <a:latin typeface="Tahoma" pitchFamily="34" charset="0"/>
              </a:rPr>
              <a:t>PODRUČJA ZA TESTIRANJE </a:t>
            </a:r>
            <a:r>
              <a:rPr lang="hr-HR" sz="2400" b="1" dirty="0" smtClean="0">
                <a:solidFill>
                  <a:srgbClr val="333399"/>
                </a:solidFill>
                <a:latin typeface="Tahoma" pitchFamily="34" charset="0"/>
              </a:rPr>
              <a:t>FUPOL </a:t>
            </a:r>
          </a:p>
          <a:p>
            <a:pPr eaLnBrk="0" hangingPunct="0"/>
            <a:r>
              <a:rPr lang="hr-HR" sz="2400" b="1" dirty="0" smtClean="0">
                <a:solidFill>
                  <a:srgbClr val="333399"/>
                </a:solidFill>
                <a:latin typeface="Tahoma" pitchFamily="34" charset="0"/>
              </a:rPr>
              <a:t>ALATA</a:t>
            </a:r>
            <a:r>
              <a:rPr lang="de-DE" sz="2400" dirty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sz="2400" dirty="0">
                <a:solidFill>
                  <a:srgbClr val="003082"/>
                </a:solidFill>
                <a:latin typeface="Verdana" pitchFamily="34" charset="0"/>
              </a:rPr>
              <a:t> </a:t>
            </a:r>
            <a:endParaRPr lang="de-DE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6627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997200"/>
            <a:ext cx="16351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Grafik 5"/>
          <p:cNvSpPr>
            <a:spLocks noChangeAspect="1"/>
          </p:cNvSpPr>
          <p:nvPr/>
        </p:nvSpPr>
        <p:spPr bwMode="auto">
          <a:xfrm>
            <a:off x="754063" y="2205038"/>
            <a:ext cx="12636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26629" name="Textfeld 7"/>
          <p:cNvSpPr txBox="1">
            <a:spLocks noChangeArrowheads="1"/>
          </p:cNvSpPr>
          <p:nvPr/>
        </p:nvSpPr>
        <p:spPr bwMode="auto">
          <a:xfrm>
            <a:off x="273050" y="1844675"/>
            <a:ext cx="222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r-HR">
                <a:solidFill>
                  <a:srgbClr val="333399"/>
                </a:solidFill>
                <a:latin typeface="Tahoma" pitchFamily="34" charset="0"/>
              </a:rPr>
              <a:t>Korištenje zemljišta</a:t>
            </a:r>
            <a:r>
              <a:rPr lang="de-DE">
                <a:solidFill>
                  <a:srgbClr val="333399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26630" name="Grafi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2586038"/>
            <a:ext cx="15128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feld 17"/>
          <p:cNvSpPr txBox="1">
            <a:spLocks noChangeArrowheads="1"/>
          </p:cNvSpPr>
          <p:nvPr/>
        </p:nvSpPr>
        <p:spPr bwMode="auto">
          <a:xfrm>
            <a:off x="7427913" y="2205038"/>
            <a:ext cx="170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r-HR">
                <a:solidFill>
                  <a:srgbClr val="333399"/>
                </a:solidFill>
                <a:latin typeface="Tahoma" pitchFamily="34" charset="0"/>
              </a:rPr>
              <a:t>Javni prijevoz</a:t>
            </a:r>
            <a:r>
              <a:rPr lang="de-DE">
                <a:solidFill>
                  <a:srgbClr val="333399"/>
                </a:solidFill>
                <a:latin typeface="Tahoma" pitchFamily="34" charset="0"/>
              </a:rPr>
              <a:t>  </a:t>
            </a:r>
          </a:p>
        </p:txBody>
      </p:sp>
      <p:pic>
        <p:nvPicPr>
          <p:cNvPr id="26632" name="Grafik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495675"/>
            <a:ext cx="14843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feld 19"/>
          <p:cNvSpPr txBox="1">
            <a:spLocks noChangeArrowheads="1"/>
          </p:cNvSpPr>
          <p:nvPr/>
        </p:nvSpPr>
        <p:spPr bwMode="auto">
          <a:xfrm>
            <a:off x="5999163" y="4292600"/>
            <a:ext cx="133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333399"/>
                </a:solidFill>
                <a:latin typeface="Tahoma" pitchFamily="34" charset="0"/>
              </a:rPr>
              <a:t>Im</a:t>
            </a:r>
            <a:r>
              <a:rPr lang="hr-HR">
                <a:solidFill>
                  <a:srgbClr val="333399"/>
                </a:solidFill>
                <a:latin typeface="Tahoma" pitchFamily="34" charset="0"/>
              </a:rPr>
              <a:t>igracija</a:t>
            </a:r>
            <a:r>
              <a:rPr lang="de-DE">
                <a:solidFill>
                  <a:srgbClr val="333399"/>
                </a:solidFill>
                <a:latin typeface="Tahoma" pitchFamily="34" charset="0"/>
              </a:rPr>
              <a:t>  </a:t>
            </a:r>
          </a:p>
        </p:txBody>
      </p:sp>
      <p:pic>
        <p:nvPicPr>
          <p:cNvPr id="26634" name="Grafik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5213" y="4508500"/>
            <a:ext cx="19796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feld 21"/>
          <p:cNvSpPr txBox="1">
            <a:spLocks noChangeArrowheads="1"/>
          </p:cNvSpPr>
          <p:nvPr/>
        </p:nvSpPr>
        <p:spPr bwMode="auto">
          <a:xfrm>
            <a:off x="1111250" y="5532438"/>
            <a:ext cx="2252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r-HR">
                <a:solidFill>
                  <a:srgbClr val="333399"/>
                </a:solidFill>
                <a:latin typeface="Verdana" pitchFamily="34" charset="0"/>
              </a:rPr>
              <a:t>Urbano planiranje</a:t>
            </a:r>
            <a:endParaRPr lang="de-DE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26636" name="Picture 2" descr="http://www.conserve-energy-future.com/Images/Solar_Pow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5013325"/>
            <a:ext cx="1584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feld 23"/>
          <p:cNvSpPr txBox="1">
            <a:spLocks noChangeArrowheads="1"/>
          </p:cNvSpPr>
          <p:nvPr/>
        </p:nvSpPr>
        <p:spPr bwMode="auto">
          <a:xfrm>
            <a:off x="4956175" y="5876925"/>
            <a:ext cx="156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r-HR">
                <a:solidFill>
                  <a:srgbClr val="333399"/>
                </a:solidFill>
                <a:latin typeface="Tahoma" pitchFamily="34" charset="0"/>
              </a:rPr>
              <a:t>Održivi razvoj</a:t>
            </a:r>
            <a:endParaRPr lang="de-DE">
              <a:solidFill>
                <a:srgbClr val="333399"/>
              </a:solidFill>
              <a:latin typeface="Tahoma" pitchFamily="34" charset="0"/>
            </a:endParaRPr>
          </a:p>
        </p:txBody>
      </p:sp>
      <p:pic>
        <p:nvPicPr>
          <p:cNvPr id="26638" name="Grafik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2047875"/>
            <a:ext cx="14255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feld 25"/>
          <p:cNvSpPr txBox="1">
            <a:spLocks noChangeArrowheads="1"/>
          </p:cNvSpPr>
          <p:nvPr/>
        </p:nvSpPr>
        <p:spPr bwMode="auto">
          <a:xfrm>
            <a:off x="4518025" y="1679575"/>
            <a:ext cx="2419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>
                <a:solidFill>
                  <a:srgbClr val="333399"/>
                </a:solidFill>
                <a:latin typeface="Verdana" pitchFamily="34" charset="0"/>
              </a:rPr>
              <a:t>Urban</a:t>
            </a:r>
            <a:r>
              <a:rPr lang="hr-HR">
                <a:solidFill>
                  <a:srgbClr val="333399"/>
                </a:solidFill>
                <a:latin typeface="Verdana" pitchFamily="34" charset="0"/>
              </a:rPr>
              <a:t>a</a:t>
            </a:r>
            <a:r>
              <a:rPr lang="de-DE">
                <a:solidFill>
                  <a:srgbClr val="333399"/>
                </a:solidFill>
                <a:latin typeface="Verdana" pitchFamily="34" charset="0"/>
              </a:rPr>
              <a:t> segreg</a:t>
            </a:r>
            <a:r>
              <a:rPr lang="hr-HR">
                <a:solidFill>
                  <a:srgbClr val="333399"/>
                </a:solidFill>
                <a:latin typeface="Verdana" pitchFamily="34" charset="0"/>
              </a:rPr>
              <a:t>acija</a:t>
            </a:r>
            <a:endParaRPr lang="de-DE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6640" name="Textfeld 26"/>
          <p:cNvSpPr txBox="1">
            <a:spLocks noChangeArrowheads="1"/>
          </p:cNvSpPr>
          <p:nvPr/>
        </p:nvSpPr>
        <p:spPr bwMode="auto">
          <a:xfrm>
            <a:off x="705700" y="2613340"/>
            <a:ext cx="4298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Unapređivanje društvene infrastrukture</a:t>
            </a:r>
            <a:endParaRPr lang="de-DE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16" name="Bogen 15"/>
          <p:cNvSpPr/>
          <p:nvPr/>
        </p:nvSpPr>
        <p:spPr bwMode="auto">
          <a:xfrm flipH="1" flipV="1">
            <a:off x="2100336" y="2270126"/>
            <a:ext cx="1103512" cy="438943"/>
          </a:xfrm>
          <a:prstGeom prst="arc">
            <a:avLst/>
          </a:prstGeom>
          <a:solidFill>
            <a:srgbClr val="FDE9C6"/>
          </a:solidFill>
          <a:ln w="50800" cap="flat" cmpd="sng" algn="ctr">
            <a:solidFill>
              <a:srgbClr val="FF7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333399"/>
              </a:solidFill>
              <a:latin typeface="Tahoma" pitchFamily="34" charset="0"/>
            </a:endParaRPr>
          </a:p>
        </p:txBody>
      </p:sp>
      <p:cxnSp>
        <p:nvCxnSpPr>
          <p:cNvPr id="26642" name="Gerade Verbindung 32"/>
          <p:cNvCxnSpPr>
            <a:cxnSpLocks noChangeShapeType="1"/>
          </p:cNvCxnSpPr>
          <p:nvPr/>
        </p:nvCxnSpPr>
        <p:spPr bwMode="auto">
          <a:xfrm flipV="1">
            <a:off x="2653673" y="2573338"/>
            <a:ext cx="2986087" cy="127000"/>
          </a:xfrm>
          <a:prstGeom prst="line">
            <a:avLst/>
          </a:prstGeom>
          <a:noFill/>
          <a:ln w="50800" algn="ctr">
            <a:solidFill>
              <a:srgbClr val="FF7F00"/>
            </a:solidFill>
            <a:round/>
            <a:headEnd/>
            <a:tailEnd/>
          </a:ln>
        </p:spPr>
      </p:cxnSp>
      <p:cxnSp>
        <p:nvCxnSpPr>
          <p:cNvPr id="26643" name="Gerade Verbindung 34"/>
          <p:cNvCxnSpPr>
            <a:cxnSpLocks noChangeShapeType="1"/>
          </p:cNvCxnSpPr>
          <p:nvPr/>
        </p:nvCxnSpPr>
        <p:spPr bwMode="auto">
          <a:xfrm>
            <a:off x="4335463" y="3548063"/>
            <a:ext cx="1531937" cy="366712"/>
          </a:xfrm>
          <a:prstGeom prst="line">
            <a:avLst/>
          </a:prstGeom>
          <a:noFill/>
          <a:ln w="50800" algn="ctr">
            <a:solidFill>
              <a:srgbClr val="FF7F00"/>
            </a:solidFill>
            <a:round/>
            <a:headEnd/>
            <a:tailEnd/>
          </a:ln>
        </p:spPr>
      </p:cxnSp>
      <p:cxnSp>
        <p:nvCxnSpPr>
          <p:cNvPr id="26644" name="Gerade Verbindung 38"/>
          <p:cNvCxnSpPr>
            <a:cxnSpLocks noChangeShapeType="1"/>
          </p:cNvCxnSpPr>
          <p:nvPr/>
        </p:nvCxnSpPr>
        <p:spPr bwMode="auto">
          <a:xfrm>
            <a:off x="5665788" y="3116263"/>
            <a:ext cx="944562" cy="379412"/>
          </a:xfrm>
          <a:prstGeom prst="line">
            <a:avLst/>
          </a:prstGeom>
          <a:noFill/>
          <a:ln w="50800" algn="ctr">
            <a:solidFill>
              <a:srgbClr val="FF7F00"/>
            </a:solidFill>
            <a:round/>
            <a:headEnd/>
            <a:tailEnd/>
          </a:ln>
        </p:spPr>
      </p:cxnSp>
      <p:cxnSp>
        <p:nvCxnSpPr>
          <p:cNvPr id="26645" name="Gerade Verbindung 40"/>
          <p:cNvCxnSpPr>
            <a:cxnSpLocks noChangeShapeType="1"/>
          </p:cNvCxnSpPr>
          <p:nvPr/>
        </p:nvCxnSpPr>
        <p:spPr bwMode="auto">
          <a:xfrm flipV="1">
            <a:off x="4335463" y="2581275"/>
            <a:ext cx="668337" cy="966788"/>
          </a:xfrm>
          <a:prstGeom prst="line">
            <a:avLst/>
          </a:prstGeom>
          <a:noFill/>
          <a:ln w="50800" algn="ctr">
            <a:solidFill>
              <a:srgbClr val="FF7F00"/>
            </a:solidFill>
            <a:round/>
            <a:headEnd/>
            <a:tailEnd/>
          </a:ln>
        </p:spPr>
      </p:cxnSp>
      <p:cxnSp>
        <p:nvCxnSpPr>
          <p:cNvPr id="26646" name="Gerade Verbindung 42"/>
          <p:cNvCxnSpPr>
            <a:cxnSpLocks noChangeShapeType="1"/>
          </p:cNvCxnSpPr>
          <p:nvPr/>
        </p:nvCxnSpPr>
        <p:spPr bwMode="auto">
          <a:xfrm>
            <a:off x="1385888" y="3213100"/>
            <a:ext cx="669925" cy="1295400"/>
          </a:xfrm>
          <a:prstGeom prst="line">
            <a:avLst/>
          </a:prstGeom>
          <a:noFill/>
          <a:ln w="50800" algn="ctr">
            <a:solidFill>
              <a:srgbClr val="FF7F00"/>
            </a:solidFill>
            <a:round/>
            <a:headEnd/>
            <a:tailEnd/>
          </a:ln>
        </p:spPr>
      </p:cxnSp>
      <p:cxnSp>
        <p:nvCxnSpPr>
          <p:cNvPr id="26647" name="Gerade Verbindung 44"/>
          <p:cNvCxnSpPr>
            <a:cxnSpLocks noChangeShapeType="1"/>
          </p:cNvCxnSpPr>
          <p:nvPr/>
        </p:nvCxnSpPr>
        <p:spPr bwMode="auto">
          <a:xfrm>
            <a:off x="3044825" y="5003800"/>
            <a:ext cx="1814513" cy="527050"/>
          </a:xfrm>
          <a:prstGeom prst="line">
            <a:avLst/>
          </a:prstGeom>
          <a:noFill/>
          <a:ln w="50800" algn="ctr">
            <a:solidFill>
              <a:srgbClr val="FF7F00"/>
            </a:solidFill>
            <a:round/>
            <a:headEnd/>
            <a:tailEnd/>
          </a:ln>
        </p:spPr>
      </p:cxnSp>
      <p:cxnSp>
        <p:nvCxnSpPr>
          <p:cNvPr id="26648" name="Gerade Verbindung 46"/>
          <p:cNvCxnSpPr>
            <a:cxnSpLocks noChangeShapeType="1"/>
          </p:cNvCxnSpPr>
          <p:nvPr/>
        </p:nvCxnSpPr>
        <p:spPr bwMode="auto">
          <a:xfrm flipH="1">
            <a:off x="6443663" y="3543300"/>
            <a:ext cx="1838325" cy="1987550"/>
          </a:xfrm>
          <a:prstGeom prst="line">
            <a:avLst/>
          </a:prstGeom>
          <a:noFill/>
          <a:ln w="50800" algn="ctr">
            <a:solidFill>
              <a:srgbClr val="FF7F00"/>
            </a:solidFill>
            <a:round/>
            <a:headEnd/>
            <a:tailEnd/>
          </a:ln>
        </p:spPr>
      </p:cxnSp>
      <p:cxnSp>
        <p:nvCxnSpPr>
          <p:cNvPr id="26649" name="Gerade Verbindung 50"/>
          <p:cNvCxnSpPr>
            <a:cxnSpLocks noChangeShapeType="1"/>
          </p:cNvCxnSpPr>
          <p:nvPr/>
        </p:nvCxnSpPr>
        <p:spPr bwMode="auto">
          <a:xfrm>
            <a:off x="3517900" y="4097338"/>
            <a:ext cx="2133600" cy="957262"/>
          </a:xfrm>
          <a:prstGeom prst="line">
            <a:avLst/>
          </a:prstGeom>
          <a:noFill/>
          <a:ln w="50800" algn="ctr">
            <a:solidFill>
              <a:srgbClr val="FF7F00"/>
            </a:solidFill>
            <a:round/>
            <a:headEnd/>
            <a:tailEnd/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93" y="1564426"/>
            <a:ext cx="12620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slov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sz="2400" dirty="0" smtClean="0"/>
              <a:t>ORGANIZACIJA PROJEKTA</a:t>
            </a:r>
            <a:endParaRPr lang="hr-HR" dirty="0" smtClean="0"/>
          </a:p>
        </p:txBody>
      </p:sp>
      <p:graphicFrame>
        <p:nvGraphicFramePr>
          <p:cNvPr id="90170" name="Group 5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4272742"/>
              </p:ext>
            </p:extLst>
          </p:nvPr>
        </p:nvGraphicFramePr>
        <p:xfrm>
          <a:off x="1524000" y="1268413"/>
          <a:ext cx="7010400" cy="4671779"/>
        </p:xfrm>
        <a:graphic>
          <a:graphicData uri="http://schemas.openxmlformats.org/drawingml/2006/table">
            <a:tbl>
              <a:tblPr/>
              <a:tblGrid>
                <a:gridCol w="628650"/>
                <a:gridCol w="4043363"/>
                <a:gridCol w="2338387"/>
              </a:tblGrid>
              <a:tr h="648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Br.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Radni paket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Voditelj radnog paketa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Upravljanje projektom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Cellent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Analiza politika i modeliranje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University of Barcelona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Open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hr-H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Core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 platforma i Web3.0. integracija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Cellent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Softver za simulaciju politika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SOSCIM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Napredna vizualizacija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Fraunhofer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Upravljanje idejom e-politike i sažimanje sistema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XEROX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Demonstratori širokog spektra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ZIH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7EA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Širenje informacija o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BIT – Major </a:t>
                      </a:r>
                      <a:r>
                        <a:rPr kumimoji="0" lang="hr-H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Cities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hr-H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of</a:t>
                      </a: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ahoma" pitchFamily="34" charset="0"/>
                        </a:rPr>
                        <a:t> Europe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5"/>
          <p:cNvSpPr>
            <a:spLocks noChangeArrowheads="1"/>
          </p:cNvSpPr>
          <p:nvPr/>
        </p:nvSpPr>
        <p:spPr bwMode="auto">
          <a:xfrm>
            <a:off x="179512" y="1276350"/>
            <a:ext cx="8640638" cy="72860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893763" eaLnBrk="0" hangingPunct="0">
              <a:spcBef>
                <a:spcPct val="20000"/>
              </a:spcBef>
              <a:buClr>
                <a:srgbClr val="003082"/>
              </a:buClr>
              <a:defRPr/>
            </a:pPr>
            <a:endParaRPr lang="de-DE" sz="2400" b="1" dirty="0">
              <a:solidFill>
                <a:srgbClr val="000000"/>
              </a:solidFill>
              <a:cs typeface="Arial" charset="0"/>
            </a:endParaRP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hr-HR" b="1" dirty="0" smtClean="0">
                <a:solidFill>
                  <a:srgbClr val="333399"/>
                </a:solidFill>
                <a:latin typeface="Tahoma" pitchFamily="34" charset="0"/>
              </a:rPr>
              <a:t>MOTIV ZA SUDJELOVANJE</a:t>
            </a: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: razvojem nove tehnologije 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omogućiti </a:t>
            </a: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zainteresiranoj javnosti sudjelovanje u kreiranju odluka aktualnih vlasti koje će na taj način bolje služiti javnom 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interesu</a:t>
            </a: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hr-HR" b="1" dirty="0" smtClean="0">
                <a:solidFill>
                  <a:srgbClr val="333399"/>
                </a:solidFill>
                <a:latin typeface="Tahoma" pitchFamily="34" charset="0"/>
              </a:rPr>
              <a:t>ULOGA U PROJEKTU</a:t>
            </a: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: 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Grad Zagreb je korisnik </a:t>
            </a: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i </a:t>
            </a:r>
            <a:r>
              <a:rPr lang="hr-HR" dirty="0" err="1">
                <a:solidFill>
                  <a:srgbClr val="333399"/>
                </a:solidFill>
                <a:latin typeface="Tahoma" pitchFamily="34" charset="0"/>
              </a:rPr>
              <a:t>evaluator</a:t>
            </a: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 FUPOL ICT 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alata</a:t>
            </a:r>
            <a:endParaRPr lang="hr-HR" dirty="0">
              <a:solidFill>
                <a:srgbClr val="333399"/>
              </a:solidFill>
              <a:latin typeface="Tahoma" pitchFamily="34" charset="0"/>
            </a:endParaRP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hr-HR" b="1" dirty="0" smtClean="0">
                <a:solidFill>
                  <a:srgbClr val="333399"/>
                </a:solidFill>
                <a:latin typeface="Tahoma" pitchFamily="34" charset="0"/>
              </a:rPr>
              <a:t>STRUČNA PODRŠKA: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vi-VN" dirty="0">
                <a:solidFill>
                  <a:srgbClr val="333399"/>
                </a:solidFill>
                <a:latin typeface="Tahoma" pitchFamily="34" charset="0"/>
              </a:rPr>
              <a:t>tvrtka ZIH - Zavod za informatičku djelatnost Hrvatske koja je također partner u projektu</a:t>
            </a:r>
            <a:r>
              <a:rPr lang="vi-VN" dirty="0" smtClean="0">
                <a:solidFill>
                  <a:srgbClr val="333399"/>
                </a:solidFill>
                <a:latin typeface="Tahoma" pitchFamily="34" charset="0"/>
              </a:rPr>
              <a:t>.</a:t>
            </a:r>
            <a:endParaRPr lang="hr-HR" dirty="0" smtClean="0">
              <a:solidFill>
                <a:srgbClr val="333399"/>
              </a:solidFill>
              <a:latin typeface="Tahoma" pitchFamily="34" charset="0"/>
            </a:endParaRPr>
          </a:p>
          <a:p>
            <a:pPr lvl="0" algn="just" eaLnBrk="0" hangingPunct="0">
              <a:spcBef>
                <a:spcPct val="20000"/>
              </a:spcBef>
              <a:buClr>
                <a:srgbClr val="B1CBE7"/>
              </a:buClr>
            </a:pP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	</a:t>
            </a:r>
            <a:r>
              <a:rPr lang="hr-HR" b="1" dirty="0" smtClean="0">
                <a:solidFill>
                  <a:srgbClr val="333399"/>
                </a:solidFill>
                <a:latin typeface="Tahoma" pitchFamily="34" charset="0"/>
              </a:rPr>
              <a:t>PODRUČJE TESTIRANJA FUPOL ALATA: 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korištenje zemljišta </a:t>
            </a:r>
          </a:p>
          <a:p>
            <a:pPr lvl="0" algn="just" eaLnBrk="0" hangingPunct="0">
              <a:spcBef>
                <a:spcPct val="20000"/>
              </a:spcBef>
              <a:buClr>
                <a:srgbClr val="B1CBE7"/>
              </a:buClr>
            </a:pP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	</a:t>
            </a:r>
            <a:r>
              <a:rPr lang="hr-HR" dirty="0" smtClean="0">
                <a:solidFill>
                  <a:srgbClr val="333399"/>
                </a:solidFill>
                <a:latin typeface="Tahoma" pitchFamily="34" charset="0"/>
              </a:rPr>
              <a:t>za </a:t>
            </a:r>
            <a:r>
              <a:rPr lang="hr-HR" kern="0" dirty="0" smtClean="0">
                <a:solidFill>
                  <a:srgbClr val="333399"/>
                </a:solidFill>
                <a:latin typeface="Tahoma"/>
                <a:cs typeface="Tahoma"/>
              </a:rPr>
              <a:t>unapređenja </a:t>
            </a:r>
            <a:r>
              <a:rPr lang="vi-VN" kern="0" dirty="0" smtClean="0">
                <a:solidFill>
                  <a:srgbClr val="333399"/>
                </a:solidFill>
                <a:latin typeface="Tahoma"/>
                <a:cs typeface="Tahoma"/>
              </a:rPr>
              <a:t>društvene</a:t>
            </a:r>
            <a:r>
              <a:rPr lang="hr-HR" kern="0" dirty="0" smtClean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lang="vi-VN" kern="0" dirty="0" smtClean="0">
                <a:solidFill>
                  <a:srgbClr val="333399"/>
                </a:solidFill>
                <a:latin typeface="Tahoma"/>
                <a:cs typeface="Tahoma"/>
              </a:rPr>
              <a:t>infrastrukture </a:t>
            </a:r>
            <a:endParaRPr lang="hr-HR" kern="0" dirty="0" smtClean="0">
              <a:solidFill>
                <a:srgbClr val="333399"/>
              </a:solidFill>
              <a:latin typeface="Tahoma"/>
              <a:cs typeface="Tahoma"/>
            </a:endParaRPr>
          </a:p>
          <a:p>
            <a:pPr lvl="0" algn="just" eaLnBrk="0" hangingPunct="0">
              <a:spcBef>
                <a:spcPct val="20000"/>
              </a:spcBef>
              <a:buClr>
                <a:srgbClr val="B1CBE7"/>
              </a:buClr>
            </a:pPr>
            <a:r>
              <a:rPr lang="hr-HR" kern="0" dirty="0" smtClean="0">
                <a:solidFill>
                  <a:srgbClr val="333399"/>
                </a:solidFill>
                <a:latin typeface="Tahoma"/>
                <a:cs typeface="Tahoma"/>
              </a:rPr>
              <a:t>	</a:t>
            </a:r>
            <a:endParaRPr lang="hr-HR" kern="0" dirty="0">
              <a:solidFill>
                <a:srgbClr val="333399"/>
              </a:solidFill>
              <a:latin typeface="Tahoma"/>
              <a:cs typeface="Tahoma"/>
            </a:endParaRP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endParaRPr lang="vi-VN" b="1" dirty="0">
              <a:solidFill>
                <a:srgbClr val="333399"/>
              </a:solidFill>
              <a:latin typeface="Tahoma" pitchFamily="34" charset="0"/>
            </a:endParaRP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endParaRPr lang="hr-HR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endParaRPr lang="hr-HR" dirty="0">
              <a:solidFill>
                <a:srgbClr val="333399"/>
              </a:solidFill>
              <a:latin typeface="Tahoma" pitchFamily="34" charset="0"/>
            </a:endParaRP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endParaRPr lang="hr-HR" dirty="0">
              <a:solidFill>
                <a:srgbClr val="333399"/>
              </a:solidFill>
              <a:latin typeface="Tahoma" pitchFamily="34" charset="0"/>
            </a:endParaRPr>
          </a:p>
          <a:p>
            <a:pPr marL="1166813" indent="-271463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buFont typeface="Wingdings" pitchFamily="2" charset="2"/>
              <a:buChar char="§"/>
              <a:defRPr/>
            </a:pPr>
            <a:endParaRPr lang="en-GB" dirty="0">
              <a:solidFill>
                <a:srgbClr val="333399"/>
              </a:solidFill>
              <a:latin typeface="Tahoma" pitchFamily="34" charset="0"/>
            </a:endParaRP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r>
              <a:rPr lang="hr-HR" dirty="0">
                <a:solidFill>
                  <a:srgbClr val="333399"/>
                </a:solidFill>
                <a:latin typeface="Tahoma" pitchFamily="34" charset="0"/>
              </a:rPr>
              <a:t>            </a:t>
            </a:r>
          </a:p>
          <a:p>
            <a:pPr marL="895350" eaLnBrk="0" hangingPunct="0">
              <a:spcBef>
                <a:spcPct val="20000"/>
              </a:spcBef>
              <a:spcAft>
                <a:spcPts val="800"/>
              </a:spcAft>
              <a:buClr>
                <a:srgbClr val="003082"/>
              </a:buClr>
              <a:defRPr/>
            </a:pPr>
            <a:endParaRPr lang="en-US" dirty="0">
              <a:solidFill>
                <a:srgbClr val="333399"/>
              </a:solidFill>
              <a:latin typeface="Tahoma" pitchFamily="34" charset="0"/>
            </a:endParaRPr>
          </a:p>
          <a:p>
            <a:pPr marL="893763" eaLnBrk="0" hangingPunct="0">
              <a:spcBef>
                <a:spcPct val="20000"/>
              </a:spcBef>
              <a:buClr>
                <a:srgbClr val="003082"/>
              </a:buClr>
              <a:defRPr/>
            </a:pPr>
            <a:endParaRPr lang="de-DE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0" name="Rechteck 6"/>
          <p:cNvSpPr>
            <a:spLocks noChangeArrowheads="1"/>
          </p:cNvSpPr>
          <p:nvPr/>
        </p:nvSpPr>
        <p:spPr bwMode="auto">
          <a:xfrm>
            <a:off x="431800" y="374650"/>
            <a:ext cx="7704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sz="2400" b="1" dirty="0" smtClean="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 ZAGREB I FUPOL </a:t>
            </a:r>
            <a:endParaRPr lang="de-DE" sz="2400" b="1" dirty="0">
              <a:solidFill>
                <a:srgbClr val="33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3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err="1" smtClean="0"/>
              <a:t>Fupol</a:t>
            </a:r>
            <a:r>
              <a:rPr lang="hr-HR" sz="2800" dirty="0" smtClean="0"/>
              <a:t> alat i društvene mreže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800" dirty="0" smtClean="0"/>
          </a:p>
          <a:p>
            <a:r>
              <a:rPr lang="hr-HR" sz="2800" dirty="0" err="1" smtClean="0"/>
              <a:t>Facebook</a:t>
            </a:r>
            <a:endParaRPr lang="hr-HR" sz="2800" dirty="0" smtClean="0"/>
          </a:p>
          <a:p>
            <a:endParaRPr lang="hr-HR" sz="2800" dirty="0" smtClean="0"/>
          </a:p>
          <a:p>
            <a:r>
              <a:rPr lang="hr-HR" sz="2800" dirty="0" err="1" smtClean="0"/>
              <a:t>Twitter</a:t>
            </a:r>
            <a:endParaRPr lang="hr-HR" sz="2800" dirty="0" smtClean="0"/>
          </a:p>
          <a:p>
            <a:endParaRPr lang="hr-HR" sz="2800" dirty="0" smtClean="0"/>
          </a:p>
          <a:p>
            <a:r>
              <a:rPr lang="hr-HR" sz="2800" dirty="0" err="1" smtClean="0"/>
              <a:t>You</a:t>
            </a:r>
            <a:r>
              <a:rPr lang="hr-HR" sz="2800" dirty="0" smtClean="0"/>
              <a:t> Tube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204864"/>
            <a:ext cx="3960440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1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hteck 6"/>
          <p:cNvSpPr>
            <a:spLocks noChangeArrowheads="1"/>
          </p:cNvSpPr>
          <p:nvPr/>
        </p:nvSpPr>
        <p:spPr bwMode="auto">
          <a:xfrm>
            <a:off x="438150" y="236538"/>
            <a:ext cx="7704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sz="2400" b="1" dirty="0">
                <a:solidFill>
                  <a:srgbClr val="333399"/>
                </a:solidFill>
                <a:latin typeface="Verdana" pitchFamily="34" charset="0"/>
              </a:rPr>
              <a:t>DINAMIKA PROVEDBE</a:t>
            </a:r>
          </a:p>
          <a:p>
            <a:pPr eaLnBrk="0" hangingPunct="0"/>
            <a:r>
              <a:rPr lang="hr-HR" sz="2400" b="1" dirty="0">
                <a:solidFill>
                  <a:srgbClr val="333399"/>
                </a:solidFill>
                <a:latin typeface="Verdana" pitchFamily="34" charset="0"/>
              </a:rPr>
              <a:t>PROJEKTA</a:t>
            </a:r>
            <a:r>
              <a:rPr lang="de-DE" sz="2400" dirty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de-DE" sz="24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sz="2400" dirty="0">
                <a:solidFill>
                  <a:srgbClr val="003082"/>
                </a:solidFill>
                <a:latin typeface="Verdana" pitchFamily="34" charset="0"/>
              </a:rPr>
              <a:t> </a:t>
            </a:r>
            <a:endParaRPr lang="de-DE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29698" name="Gerade Verbindung 2"/>
          <p:cNvCxnSpPr>
            <a:cxnSpLocks noChangeShapeType="1"/>
          </p:cNvCxnSpPr>
          <p:nvPr/>
        </p:nvCxnSpPr>
        <p:spPr bwMode="auto">
          <a:xfrm>
            <a:off x="611188" y="1755775"/>
            <a:ext cx="0" cy="4340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699" name="Gerade Verbindung mit Pfeil 4"/>
          <p:cNvCxnSpPr>
            <a:cxnSpLocks noChangeShapeType="1"/>
          </p:cNvCxnSpPr>
          <p:nvPr/>
        </p:nvCxnSpPr>
        <p:spPr bwMode="auto">
          <a:xfrm>
            <a:off x="623888" y="6092825"/>
            <a:ext cx="69119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hteck 10"/>
          <p:cNvSpPr/>
          <p:nvPr/>
        </p:nvSpPr>
        <p:spPr bwMode="auto">
          <a:xfrm>
            <a:off x="2276475" y="3060700"/>
            <a:ext cx="865188" cy="503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e-DE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Requ</a:t>
            </a:r>
            <a:r>
              <a:rPr 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. </a:t>
            </a:r>
            <a:r>
              <a:rPr lang="de-DE" sz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&amp; D</a:t>
            </a:r>
            <a:r>
              <a:rPr lang="hr-HR" sz="1200" dirty="0" err="1">
                <a:solidFill>
                  <a:srgbClr val="000000"/>
                </a:solidFill>
                <a:latin typeface="Arial" pitchFamily="34" charset="0"/>
                <a:cs typeface="+mn-cs"/>
              </a:rPr>
              <a:t>izajn</a:t>
            </a:r>
            <a:endParaRPr lang="de-DE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3141663" y="3563938"/>
            <a:ext cx="1150937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Razvoj prototipa</a:t>
            </a:r>
            <a:r>
              <a:rPr lang="de-DE" sz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V1 </a:t>
            </a:r>
            <a:r>
              <a:rPr 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</a:p>
        </p:txBody>
      </p:sp>
      <p:sp>
        <p:nvSpPr>
          <p:cNvPr id="17" name="Pfeil nach unten 16"/>
          <p:cNvSpPr/>
          <p:nvPr/>
        </p:nvSpPr>
        <p:spPr bwMode="auto">
          <a:xfrm>
            <a:off x="6543675" y="1889125"/>
            <a:ext cx="144463" cy="2270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302125" y="4087813"/>
            <a:ext cx="1152525" cy="5492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Razvoj konačne verzije</a:t>
            </a:r>
            <a:endParaRPr lang="de-DE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9704" name="Textfeld 24"/>
          <p:cNvSpPr txBox="1">
            <a:spLocks noChangeArrowheads="1"/>
          </p:cNvSpPr>
          <p:nvPr/>
        </p:nvSpPr>
        <p:spPr bwMode="auto">
          <a:xfrm>
            <a:off x="1763713" y="5789613"/>
            <a:ext cx="5597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600" b="1">
                <a:solidFill>
                  <a:srgbClr val="787878"/>
                </a:solidFill>
                <a:latin typeface="Verdana" pitchFamily="34" charset="0"/>
              </a:rPr>
              <a:t>   M1           M12          M24          M36          M48                                         </a:t>
            </a:r>
          </a:p>
        </p:txBody>
      </p:sp>
      <p:cxnSp>
        <p:nvCxnSpPr>
          <p:cNvPr id="29705" name="Gerade Verbindung 37"/>
          <p:cNvCxnSpPr>
            <a:cxnSpLocks noChangeShapeType="1"/>
          </p:cNvCxnSpPr>
          <p:nvPr/>
        </p:nvCxnSpPr>
        <p:spPr bwMode="auto">
          <a:xfrm>
            <a:off x="1998663" y="1911350"/>
            <a:ext cx="9525" cy="41846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9706" name="Gerade Verbindung 41"/>
          <p:cNvCxnSpPr>
            <a:cxnSpLocks noChangeShapeType="1"/>
          </p:cNvCxnSpPr>
          <p:nvPr/>
        </p:nvCxnSpPr>
        <p:spPr bwMode="auto">
          <a:xfrm>
            <a:off x="3132138" y="1900238"/>
            <a:ext cx="9525" cy="419576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9707" name="Gerade Verbindung 42"/>
          <p:cNvCxnSpPr>
            <a:cxnSpLocks noChangeShapeType="1"/>
          </p:cNvCxnSpPr>
          <p:nvPr/>
        </p:nvCxnSpPr>
        <p:spPr bwMode="auto">
          <a:xfrm>
            <a:off x="4283075" y="1900238"/>
            <a:ext cx="4763" cy="419576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9708" name="Gerade Verbindung 43"/>
          <p:cNvCxnSpPr>
            <a:cxnSpLocks noChangeShapeType="1"/>
          </p:cNvCxnSpPr>
          <p:nvPr/>
        </p:nvCxnSpPr>
        <p:spPr bwMode="auto">
          <a:xfrm>
            <a:off x="5445125" y="1900238"/>
            <a:ext cx="9525" cy="4192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9709" name="Gerade Verbindung 44"/>
          <p:cNvCxnSpPr>
            <a:cxnSpLocks noChangeShapeType="1"/>
          </p:cNvCxnSpPr>
          <p:nvPr/>
        </p:nvCxnSpPr>
        <p:spPr bwMode="auto">
          <a:xfrm>
            <a:off x="6616700" y="1900238"/>
            <a:ext cx="9525" cy="4192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8" name="Rechteck 57"/>
          <p:cNvSpPr/>
          <p:nvPr/>
        </p:nvSpPr>
        <p:spPr bwMode="auto">
          <a:xfrm>
            <a:off x="2008188" y="2116138"/>
            <a:ext cx="4608512" cy="43973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1200"/>
              </a:spcAft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hr-H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Upravljanje projektom</a:t>
            </a:r>
            <a:r>
              <a:rPr 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</a:p>
        </p:txBody>
      </p:sp>
      <p:sp>
        <p:nvSpPr>
          <p:cNvPr id="59" name="Rechteck 58"/>
          <p:cNvSpPr/>
          <p:nvPr/>
        </p:nvSpPr>
        <p:spPr bwMode="auto">
          <a:xfrm>
            <a:off x="2276475" y="5500256"/>
            <a:ext cx="4105275" cy="288032"/>
          </a:xfrm>
          <a:prstGeom prst="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1200"/>
              </a:spcAft>
              <a:defRPr/>
            </a:pPr>
            <a:r>
              <a:rPr 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  <a:r>
              <a:rPr lang="hr-H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Širenje informacija o projektu</a:t>
            </a:r>
            <a:r>
              <a:rPr lang="de-DE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 </a:t>
            </a:r>
          </a:p>
        </p:txBody>
      </p:sp>
      <p:sp>
        <p:nvSpPr>
          <p:cNvPr id="60" name="Rechteck 59"/>
          <p:cNvSpPr/>
          <p:nvPr/>
        </p:nvSpPr>
        <p:spPr bwMode="auto">
          <a:xfrm>
            <a:off x="2276475" y="2555875"/>
            <a:ext cx="3178175" cy="504825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Aft>
                <a:spcPts val="1200"/>
              </a:spcAft>
              <a:defRPr/>
            </a:pPr>
            <a:r>
              <a:rPr lang="hr-H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Analiza projekta i oblikovanje</a:t>
            </a:r>
            <a:endParaRPr lang="de-DE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292600" y="5140325"/>
            <a:ext cx="1957388" cy="360363"/>
          </a:xfrm>
          <a:prstGeom prst="rect">
            <a:avLst/>
          </a:prstGeom>
          <a:solidFill>
            <a:schemeClr val="accent2">
              <a:lumMod val="40000"/>
              <a:lumOff val="60000"/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Pilotiranje</a:t>
            </a:r>
            <a:endParaRPr lang="de-DE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5445125" y="4637088"/>
            <a:ext cx="804863" cy="5032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Potpora pilotima</a:t>
            </a:r>
            <a:endParaRPr lang="de-DE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9717" name="Textfeld 64"/>
          <p:cNvSpPr txBox="1">
            <a:spLocks noChangeArrowheads="1"/>
          </p:cNvSpPr>
          <p:nvPr/>
        </p:nvSpPr>
        <p:spPr bwMode="auto">
          <a:xfrm>
            <a:off x="3387725" y="1628775"/>
            <a:ext cx="3416300" cy="307975"/>
          </a:xfrm>
          <a:prstGeom prst="rect">
            <a:avLst/>
          </a:prstGeom>
          <a:noFill/>
          <a:ln w="9525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rgbClr val="787878"/>
                </a:solidFill>
                <a:latin typeface="Verdana" pitchFamily="34" charset="0"/>
              </a:rPr>
              <a:t>Godišnja revizija projekta</a:t>
            </a:r>
            <a:endParaRPr lang="de-DE" sz="1400" b="1">
              <a:solidFill>
                <a:srgbClr val="787878"/>
              </a:solidFill>
              <a:latin typeface="Verdana" pitchFamily="34" charset="0"/>
            </a:endParaRPr>
          </a:p>
        </p:txBody>
      </p:sp>
      <p:sp>
        <p:nvSpPr>
          <p:cNvPr id="23" name="Pfeil nach unten 22"/>
          <p:cNvSpPr/>
          <p:nvPr/>
        </p:nvSpPr>
        <p:spPr bwMode="auto">
          <a:xfrm>
            <a:off x="3063875" y="1889125"/>
            <a:ext cx="144463" cy="2270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5" name="Pfeil nach unten 24"/>
          <p:cNvSpPr/>
          <p:nvPr/>
        </p:nvSpPr>
        <p:spPr bwMode="auto">
          <a:xfrm>
            <a:off x="4219575" y="1889125"/>
            <a:ext cx="144463" cy="2270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7" name="Pfeil nach unten 26"/>
          <p:cNvSpPr/>
          <p:nvPr/>
        </p:nvSpPr>
        <p:spPr bwMode="auto">
          <a:xfrm>
            <a:off x="5372100" y="1889125"/>
            <a:ext cx="144463" cy="2270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Nouvelle présentation">
  <a:themeElements>
    <a:clrScheme name="4_Nouvelle présentation 13">
      <a:dk1>
        <a:srgbClr val="000000"/>
      </a:dk1>
      <a:lt1>
        <a:srgbClr val="FFFFFF"/>
      </a:lt1>
      <a:dk2>
        <a:srgbClr val="000000"/>
      </a:dk2>
      <a:lt2>
        <a:srgbClr val="F9BD51"/>
      </a:lt2>
      <a:accent1>
        <a:srgbClr val="FDE9C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EF2D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Nouvelle présentatio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r-Latn-C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r-Latn-C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ouvelle présentation 13">
        <a:dk1>
          <a:srgbClr val="000000"/>
        </a:dk1>
        <a:lt1>
          <a:srgbClr val="FFFFFF"/>
        </a:lt1>
        <a:dk2>
          <a:srgbClr val="000000"/>
        </a:dk2>
        <a:lt2>
          <a:srgbClr val="F9BD51"/>
        </a:lt2>
        <a:accent1>
          <a:srgbClr val="FDE9C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EF2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1550</Words>
  <Application>Microsoft Office PowerPoint</Application>
  <PresentationFormat>On-screen Show (4:3)</PresentationFormat>
  <Paragraphs>281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4_Nouvelle présentation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ORGANIZACIJA PROJEKTA</vt:lpstr>
      <vt:lpstr>PowerPoint Presentation</vt:lpstr>
      <vt:lpstr>Fupol alat i društvene mreže</vt:lpstr>
      <vt:lpstr>PowerPoint Presentation</vt:lpstr>
      <vt:lpstr>AKTIVNOSTI PROVEDENE U 18 MJESECI PROVEDBE PROJEKTA: </vt:lpstr>
      <vt:lpstr> SLJEDEĆE AKTIVNOSTI:</vt:lpstr>
      <vt:lpstr>PowerPoint Presentation</vt:lpstr>
      <vt:lpstr>  Postovi na stranicama Grada Zagreba i na društvenim mrežama </vt:lpstr>
      <vt:lpstr>Blog i mape za davanje  mišljenja</vt:lpstr>
      <vt:lpstr>FUPOL OČEKIVANI REZULTATI</vt:lpstr>
      <vt:lpstr>MI SMO „ZA” DA LI STE I VI?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</dc:creator>
  <cp:lastModifiedBy>Koraljka Eterović</cp:lastModifiedBy>
  <cp:revision>209</cp:revision>
  <cp:lastPrinted>2013-05-13T14:43:54Z</cp:lastPrinted>
  <dcterms:modified xsi:type="dcterms:W3CDTF">2013-05-16T11:02:51Z</dcterms:modified>
</cp:coreProperties>
</file>